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58" r:id="rId4"/>
    <p:sldId id="259" r:id="rId5"/>
  </p:sldIdLst>
  <p:sldSz cx="7772400" cy="100584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04" userDrawn="1">
          <p15:clr>
            <a:srgbClr val="A4A3A4"/>
          </p15:clr>
        </p15:guide>
        <p15:guide id="2" orient="horz" pos="1392" userDrawn="1">
          <p15:clr>
            <a:srgbClr val="A4A3A4"/>
          </p15:clr>
        </p15:guide>
        <p15:guide id="3"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E5FF"/>
    <a:srgbClr val="943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88" autoAdjust="0"/>
    <p:restoredTop sz="94660"/>
  </p:normalViewPr>
  <p:slideViewPr>
    <p:cSldViewPr snapToGrid="0">
      <p:cViewPr varScale="1">
        <p:scale>
          <a:sx n="73" d="100"/>
          <a:sy n="73" d="100"/>
        </p:scale>
        <p:origin x="2868" y="54"/>
      </p:cViewPr>
      <p:guideLst>
        <p:guide orient="horz" pos="504"/>
        <p:guide orient="horz" pos="1392"/>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A0B431-2A3E-4EDD-97C0-80B5B4330C2B}"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1098465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A0B431-2A3E-4EDD-97C0-80B5B4330C2B}"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631563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A0B431-2A3E-4EDD-97C0-80B5B4330C2B}"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15304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A0B431-2A3E-4EDD-97C0-80B5B4330C2B}"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31627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A0B431-2A3E-4EDD-97C0-80B5B4330C2B}"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1586255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A0B431-2A3E-4EDD-97C0-80B5B4330C2B}"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744389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A0B431-2A3E-4EDD-97C0-80B5B4330C2B}" type="datetimeFigureOut">
              <a:rPr lang="en-US" smtClean="0"/>
              <a:t>2/17/2023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2380775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A0B431-2A3E-4EDD-97C0-80B5B4330C2B}" type="datetimeFigureOut">
              <a:rPr lang="en-US" smtClean="0"/>
              <a:t>2/17/2023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76220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0B431-2A3E-4EDD-97C0-80B5B4330C2B}" type="datetimeFigureOut">
              <a:rPr lang="en-US" smtClean="0"/>
              <a:t>2/17/2023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3962881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83A0B431-2A3E-4EDD-97C0-80B5B4330C2B}"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3187137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83A0B431-2A3E-4EDD-97C0-80B5B4330C2B}"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CBA72-EE58-47F0-BFD6-8A77C7B22B07}" type="slidenum">
              <a:rPr lang="en-US" smtClean="0"/>
              <a:t>‹#›</a:t>
            </a:fld>
            <a:endParaRPr lang="en-US"/>
          </a:p>
        </p:txBody>
      </p:sp>
    </p:spTree>
    <p:extLst>
      <p:ext uri="{BB962C8B-B14F-4D97-AF65-F5344CB8AC3E}">
        <p14:creationId xmlns:p14="http://schemas.microsoft.com/office/powerpoint/2010/main" val="2445131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83A0B431-2A3E-4EDD-97C0-80B5B4330C2B}" type="datetimeFigureOut">
              <a:rPr lang="en-US" smtClean="0"/>
              <a:t>2/17/2023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F82CBA72-EE58-47F0-BFD6-8A77C7B22B07}" type="slidenum">
              <a:rPr lang="en-US" smtClean="0"/>
              <a:t>‹#›</a:t>
            </a:fld>
            <a:endParaRPr lang="en-US"/>
          </a:p>
        </p:txBody>
      </p:sp>
    </p:spTree>
    <p:extLst>
      <p:ext uri="{BB962C8B-B14F-4D97-AF65-F5344CB8AC3E}">
        <p14:creationId xmlns:p14="http://schemas.microsoft.com/office/powerpoint/2010/main" val="29570607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www.hilton.com/en/attend-my-event/siucontinuingmedicaledpblworkshop/" TargetMode="External"/><Relationship Id="rId3" Type="http://schemas.openxmlformats.org/officeDocument/2006/relationships/hyperlink" Target="http://www.siumed.edu/cpd" TargetMode="External"/><Relationship Id="rId7" Type="http://schemas.openxmlformats.org/officeDocument/2006/relationships/hyperlink" Target="mailto:bsuh46@siumed.edu" TargetMode="External"/><Relationship Id="rId2" Type="http://schemas.openxmlformats.org/officeDocument/2006/relationships/hyperlink" Target="https://www.highmarksce.com/siumed/index.cfm" TargetMode="External"/><Relationship Id="rId1" Type="http://schemas.openxmlformats.org/officeDocument/2006/relationships/slideLayout" Target="../slideLayouts/slideLayout7.xml"/><Relationship Id="rId6" Type="http://schemas.openxmlformats.org/officeDocument/2006/relationships/hyperlink" Target="mailto:cbright68@siumed.edu" TargetMode="External"/><Relationship Id="rId5" Type="http://schemas.openxmlformats.org/officeDocument/2006/relationships/hyperlink" Target="https://www.amazon.com/s?k=howard+barrows&amp;i=stripbooks&amp;crid=2034YAWMVO018&amp;sprefix=howard+barrows,stripbooks,64&amp;ref=nb_sb_noss_1" TargetMode="External"/><Relationship Id="rId4" Type="http://schemas.openxmlformats.org/officeDocument/2006/relationships/hyperlink" Target="https://www.siumed.edu/academy/problem-based-learning" TargetMode="External"/><Relationship Id="rId9"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13"/>
          <p:cNvSpPr txBox="1">
            <a:spLocks noChangeArrowheads="1"/>
          </p:cNvSpPr>
          <p:nvPr/>
        </p:nvSpPr>
        <p:spPr bwMode="auto">
          <a:xfrm>
            <a:off x="0" y="808603"/>
            <a:ext cx="7772400" cy="1401197"/>
          </a:xfrm>
          <a:prstGeom prst="rect">
            <a:avLst/>
          </a:prstGeom>
          <a:solidFill>
            <a:srgbClr val="9437FF">
              <a:alpha val="20000"/>
            </a:srgbClr>
          </a:solidFill>
          <a:ln>
            <a:noFill/>
          </a:ln>
          <a:effectLst/>
        </p:spPr>
        <p:txBody>
          <a:bodyPr vert="horz" wrap="square" lIns="0" tIns="0" rIns="0" bIns="18288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000000"/>
              </a:solidFill>
              <a:effectLst/>
            </a:endParaRPr>
          </a:p>
          <a:p>
            <a:pPr algn="ctr" eaLnBrk="0" fontAlgn="base" hangingPunct="0">
              <a:spcBef>
                <a:spcPct val="0"/>
              </a:spcBef>
              <a:spcAft>
                <a:spcPct val="0"/>
              </a:spcAft>
            </a:pPr>
            <a:r>
              <a:rPr kumimoji="0" lang="en-US" altLang="en-US" sz="2400" b="1" u="none" strike="noStrike" cap="none" normalizeH="0" dirty="0">
                <a:ln>
                  <a:noFill/>
                </a:ln>
                <a:solidFill>
                  <a:schemeClr val="bg1">
                    <a:lumMod val="65000"/>
                  </a:schemeClr>
                </a:solidFill>
                <a:effectLst/>
              </a:rPr>
              <a:t>The Facilitation and Evaluation of PBL</a:t>
            </a:r>
          </a:p>
          <a:p>
            <a:pPr algn="ctr" eaLnBrk="0" fontAlgn="base" hangingPunct="0">
              <a:spcBef>
                <a:spcPct val="0"/>
              </a:spcBef>
              <a:spcAft>
                <a:spcPct val="0"/>
              </a:spcAft>
            </a:pPr>
            <a:r>
              <a:rPr lang="en-US" altLang="en-US" sz="3200" b="1" i="1" dirty="0"/>
              <a:t>2023 Problem-Based Learning Workshop </a:t>
            </a:r>
          </a:p>
          <a:p>
            <a:pPr algn="ctr" eaLnBrk="0" fontAlgn="base" hangingPunct="0">
              <a:spcBef>
                <a:spcPct val="0"/>
              </a:spcBef>
              <a:spcAft>
                <a:spcPct val="0"/>
              </a:spcAft>
            </a:pPr>
            <a:r>
              <a:rPr lang="en-US" altLang="en-US" sz="2000" b="1" dirty="0">
                <a:solidFill>
                  <a:schemeClr val="bg1">
                    <a:lumMod val="50000"/>
                  </a:schemeClr>
                </a:solidFill>
              </a:rPr>
              <a:t>Tuesday, June 6 – Friday, June 9, 2023</a:t>
            </a:r>
          </a:p>
        </p:txBody>
      </p:sp>
      <p:sp>
        <p:nvSpPr>
          <p:cNvPr id="2" name="Rectangle 1">
            <a:extLst>
              <a:ext uri="{FF2B5EF4-FFF2-40B4-BE49-F238E27FC236}">
                <a16:creationId xmlns:a16="http://schemas.microsoft.com/office/drawing/2014/main" id="{955FE376-640E-1947-8990-72A54DCF220B}"/>
              </a:ext>
            </a:extLst>
          </p:cNvPr>
          <p:cNvSpPr/>
          <p:nvPr/>
        </p:nvSpPr>
        <p:spPr>
          <a:xfrm>
            <a:off x="518746" y="2403408"/>
            <a:ext cx="6734908" cy="6709529"/>
          </a:xfrm>
          <a:prstGeom prst="rect">
            <a:avLst/>
          </a:prstGeom>
        </p:spPr>
        <p:txBody>
          <a:bodyPr wrap="square">
            <a:spAutoFit/>
          </a:bodyPr>
          <a:lstStyle/>
          <a:p>
            <a:pPr algn="ctr">
              <a:spcBef>
                <a:spcPts val="0"/>
              </a:spcBef>
              <a:spcAft>
                <a:spcPts val="0"/>
              </a:spcAft>
            </a:pPr>
            <a:r>
              <a:rPr lang="en-US" sz="1600" b="1" dirty="0">
                <a:solidFill>
                  <a:srgbClr val="0E101A"/>
                </a:solidFill>
                <a:effectLst/>
                <a:latin typeface="+mj-lt"/>
              </a:rPr>
              <a:t>“Have you been looking for a way to improve your PBL tutoring skill or </a:t>
            </a:r>
            <a:endParaRPr lang="en-US" sz="1600" dirty="0">
              <a:solidFill>
                <a:srgbClr val="0E101A"/>
              </a:solidFill>
              <a:effectLst/>
              <a:latin typeface="+mj-lt"/>
            </a:endParaRPr>
          </a:p>
          <a:p>
            <a:pPr algn="ctr">
              <a:spcBef>
                <a:spcPts val="0"/>
              </a:spcBef>
              <a:spcAft>
                <a:spcPts val="0"/>
              </a:spcAft>
            </a:pPr>
            <a:r>
              <a:rPr lang="en-US" sz="1600" b="1" dirty="0">
                <a:solidFill>
                  <a:srgbClr val="0E101A"/>
                </a:solidFill>
                <a:effectLst/>
                <a:latin typeface="+mj-lt"/>
              </a:rPr>
              <a:t>enhance the effectiveness of your PBL curriculum?”</a:t>
            </a:r>
            <a:endParaRPr lang="en-US" sz="1600" dirty="0">
              <a:solidFill>
                <a:srgbClr val="0E101A"/>
              </a:solidFill>
              <a:effectLst/>
              <a:latin typeface="+mj-lt"/>
            </a:endParaRPr>
          </a:p>
          <a:p>
            <a:pPr>
              <a:spcBef>
                <a:spcPts val="0"/>
              </a:spcBef>
              <a:spcAft>
                <a:spcPts val="0"/>
              </a:spcAft>
            </a:pPr>
            <a:endParaRPr lang="en-US" sz="1400" b="1" dirty="0">
              <a:solidFill>
                <a:srgbClr val="0E101A"/>
              </a:solidFill>
              <a:effectLst/>
              <a:latin typeface="+mj-lt"/>
            </a:endParaRPr>
          </a:p>
          <a:p>
            <a:pPr>
              <a:spcBef>
                <a:spcPts val="0"/>
              </a:spcBef>
              <a:spcAft>
                <a:spcPts val="0"/>
              </a:spcAft>
            </a:pPr>
            <a:r>
              <a:rPr lang="en-US" sz="1200" b="1" dirty="0">
                <a:solidFill>
                  <a:srgbClr val="0E101A"/>
                </a:solidFill>
                <a:effectLst/>
                <a:latin typeface="+mj-lt"/>
              </a:rPr>
              <a:t>Welcome to SIU SOM’s PBL Workshop!</a:t>
            </a:r>
            <a:endParaRPr lang="en-US" sz="1200" dirty="0">
              <a:solidFill>
                <a:srgbClr val="0E101A"/>
              </a:solidFill>
              <a:effectLst/>
              <a:latin typeface="+mj-lt"/>
            </a:endParaRPr>
          </a:p>
          <a:p>
            <a:pPr>
              <a:spcBef>
                <a:spcPts val="0"/>
              </a:spcBef>
              <a:spcAft>
                <a:spcPts val="0"/>
              </a:spcAft>
            </a:pPr>
            <a:r>
              <a:rPr lang="en-US" sz="1200" dirty="0">
                <a:solidFill>
                  <a:srgbClr val="0E101A"/>
                </a:solidFill>
                <a:effectLst/>
                <a:latin typeface="+mj-lt"/>
              </a:rPr>
              <a:t>Southern Illinois University School of Medicine (SIU SOM) invites you to the Annual PBL workshop starting Tuesday, June 6, through Friday, June 9, 2023 (in person). Workshop participants come from various interdisciplinary backgrounds, creating a collaborative space for sharing problem-development ideas, institutional challenges, and creative solutions. </a:t>
            </a:r>
          </a:p>
          <a:p>
            <a:pPr>
              <a:spcBef>
                <a:spcPts val="0"/>
              </a:spcBef>
              <a:spcAft>
                <a:spcPts val="0"/>
              </a:spcAft>
            </a:pPr>
            <a:r>
              <a:rPr lang="en-US" sz="1200" dirty="0">
                <a:solidFill>
                  <a:srgbClr val="0E101A"/>
                </a:solidFill>
                <a:effectLst/>
                <a:latin typeface="+mj-lt"/>
              </a:rPr>
              <a:t> </a:t>
            </a:r>
          </a:p>
          <a:p>
            <a:pPr>
              <a:spcBef>
                <a:spcPts val="0"/>
              </a:spcBef>
              <a:spcAft>
                <a:spcPts val="0"/>
              </a:spcAft>
            </a:pPr>
            <a:r>
              <a:rPr lang="en-US" sz="1200" b="1" dirty="0">
                <a:solidFill>
                  <a:srgbClr val="0E101A"/>
                </a:solidFill>
                <a:effectLst/>
                <a:latin typeface="+mj-lt"/>
              </a:rPr>
              <a:t>PBL Workshop Activities:</a:t>
            </a:r>
            <a:endParaRPr lang="en-US" sz="1200" dirty="0">
              <a:solidFill>
                <a:srgbClr val="0E101A"/>
              </a:solidFill>
              <a:effectLst/>
              <a:latin typeface="+mj-lt"/>
            </a:endParaRPr>
          </a:p>
          <a:p>
            <a:pPr>
              <a:spcBef>
                <a:spcPts val="0"/>
              </a:spcBef>
              <a:spcAft>
                <a:spcPts val="0"/>
              </a:spcAft>
            </a:pPr>
            <a:r>
              <a:rPr lang="en-US" sz="1200" dirty="0">
                <a:solidFill>
                  <a:srgbClr val="0E101A"/>
                </a:solidFill>
                <a:effectLst/>
                <a:latin typeface="+mj-lt"/>
              </a:rPr>
              <a:t>We believe that the effective management of the tutorial process and curriculum in PBL is particularly interesting for medical educators. In this hands-on workshop, faculty develop skills for integrating problem-based learning within their curriculum, including designing a problem-based curriculum, drafting essential problems, facilitating small groups, and assessing the PBL process and student learning outcomes. Through interactive skills sessions, faculty will also practice tutoring problems they are developing for their curriculum. </a:t>
            </a:r>
          </a:p>
          <a:p>
            <a:pPr>
              <a:spcBef>
                <a:spcPts val="0"/>
              </a:spcBef>
              <a:spcAft>
                <a:spcPts val="0"/>
              </a:spcAft>
            </a:pPr>
            <a:endParaRPr lang="en-US" sz="1200" dirty="0">
              <a:solidFill>
                <a:srgbClr val="0E101A"/>
              </a:solidFill>
              <a:effectLst/>
              <a:latin typeface="+mj-lt"/>
            </a:endParaRPr>
          </a:p>
          <a:p>
            <a:pPr>
              <a:spcBef>
                <a:spcPts val="0"/>
              </a:spcBef>
              <a:spcAft>
                <a:spcPts val="0"/>
              </a:spcAft>
            </a:pPr>
            <a:r>
              <a:rPr lang="en-US" sz="1200" dirty="0">
                <a:solidFill>
                  <a:srgbClr val="0E101A"/>
                </a:solidFill>
                <a:effectLst/>
                <a:latin typeface="+mj-lt"/>
              </a:rPr>
              <a:t>The 2023 PBL workshop will focus on the following:</a:t>
            </a:r>
          </a:p>
          <a:p>
            <a:pPr marL="465138" indent="-177800">
              <a:spcBef>
                <a:spcPts val="0"/>
              </a:spcBef>
              <a:spcAft>
                <a:spcPts val="0"/>
              </a:spcAft>
              <a:buFont typeface="Arial" panose="020B0604020202020204" pitchFamily="34" charset="0"/>
              <a:buChar char="•"/>
            </a:pPr>
            <a:r>
              <a:rPr lang="en-US" sz="1200" dirty="0">
                <a:solidFill>
                  <a:srgbClr val="0E101A"/>
                </a:solidFill>
                <a:effectLst/>
                <a:latin typeface="+mj-lt"/>
              </a:rPr>
              <a:t>PBL tutor group facilitation training with students</a:t>
            </a:r>
          </a:p>
          <a:p>
            <a:pPr marL="465138" indent="-177800">
              <a:spcBef>
                <a:spcPts val="0"/>
              </a:spcBef>
              <a:spcAft>
                <a:spcPts val="0"/>
              </a:spcAft>
              <a:buFont typeface="Arial" panose="020B0604020202020204" pitchFamily="34" charset="0"/>
              <a:buChar char="•"/>
            </a:pPr>
            <a:r>
              <a:rPr lang="en-US" sz="1200" dirty="0">
                <a:solidFill>
                  <a:srgbClr val="0E101A"/>
                </a:solidFill>
                <a:effectLst/>
                <a:latin typeface="+mj-lt"/>
              </a:rPr>
              <a:t>PBL case development and field testing</a:t>
            </a:r>
          </a:p>
          <a:p>
            <a:pPr marL="465138" indent="-177800">
              <a:spcBef>
                <a:spcPts val="0"/>
              </a:spcBef>
              <a:spcAft>
                <a:spcPts val="0"/>
              </a:spcAft>
              <a:buFont typeface="Arial" panose="020B0604020202020204" pitchFamily="34" charset="0"/>
              <a:buChar char="•"/>
            </a:pPr>
            <a:r>
              <a:rPr lang="en-US" sz="1200" dirty="0">
                <a:solidFill>
                  <a:srgbClr val="0E101A"/>
                </a:solidFill>
                <a:effectLst/>
                <a:latin typeface="+mj-lt"/>
              </a:rPr>
              <a:t>PBL outcomes, curriculum design, evaluation, and IT infrastructure</a:t>
            </a:r>
          </a:p>
          <a:p>
            <a:pPr marL="465138" indent="-177800">
              <a:spcBef>
                <a:spcPts val="0"/>
              </a:spcBef>
              <a:spcAft>
                <a:spcPts val="0"/>
              </a:spcAft>
              <a:buFont typeface="Arial" panose="020B0604020202020204" pitchFamily="34" charset="0"/>
              <a:buChar char="•"/>
            </a:pPr>
            <a:r>
              <a:rPr lang="en-US" sz="1200" dirty="0">
                <a:solidFill>
                  <a:srgbClr val="0E101A"/>
                </a:solidFill>
                <a:effectLst/>
                <a:latin typeface="+mj-lt"/>
              </a:rPr>
              <a:t>PBL innovation and institutional change management</a:t>
            </a:r>
          </a:p>
          <a:p>
            <a:pPr>
              <a:spcBef>
                <a:spcPts val="0"/>
              </a:spcBef>
              <a:spcAft>
                <a:spcPts val="0"/>
              </a:spcAft>
            </a:pPr>
            <a:r>
              <a:rPr lang="en-US" sz="1200" dirty="0">
                <a:solidFill>
                  <a:srgbClr val="0E101A"/>
                </a:solidFill>
                <a:effectLst/>
                <a:latin typeface="+mj-lt"/>
              </a:rPr>
              <a:t> </a:t>
            </a:r>
          </a:p>
          <a:p>
            <a:pPr>
              <a:spcBef>
                <a:spcPts val="0"/>
              </a:spcBef>
              <a:spcAft>
                <a:spcPts val="0"/>
              </a:spcAft>
            </a:pPr>
            <a:r>
              <a:rPr lang="en-US" sz="1200" b="1" dirty="0">
                <a:solidFill>
                  <a:srgbClr val="0E101A"/>
                </a:solidFill>
                <a:effectLst/>
                <a:latin typeface="+mj-lt"/>
              </a:rPr>
              <a:t>Learning Engagement Strategies:</a:t>
            </a:r>
            <a:endParaRPr lang="en-US" sz="1200" dirty="0">
              <a:solidFill>
                <a:srgbClr val="0E101A"/>
              </a:solidFill>
              <a:effectLst/>
              <a:latin typeface="+mj-lt"/>
            </a:endParaRPr>
          </a:p>
          <a:p>
            <a:pPr>
              <a:spcBef>
                <a:spcPts val="0"/>
              </a:spcBef>
              <a:spcAft>
                <a:spcPts val="0"/>
              </a:spcAft>
            </a:pPr>
            <a:r>
              <a:rPr lang="en-US" sz="1200" dirty="0">
                <a:solidFill>
                  <a:srgbClr val="0E101A"/>
                </a:solidFill>
                <a:effectLst/>
                <a:latin typeface="+mj-lt"/>
              </a:rPr>
              <a:t>To maximize participants’ learning engagement and outcome, workshop facilitators employ various learning strategies, such as flipped classroom learning, small group discussion, individual and group consultations, and working sessions during the workshop. Participants will receive specific, constructive, and encouraging feedback during each learning activity from workshop facilitators throughout the workshop.</a:t>
            </a:r>
          </a:p>
          <a:p>
            <a:pPr>
              <a:spcBef>
                <a:spcPts val="0"/>
              </a:spcBef>
              <a:spcAft>
                <a:spcPts val="0"/>
              </a:spcAft>
            </a:pPr>
            <a:endParaRPr lang="en-US" sz="1200" dirty="0">
              <a:solidFill>
                <a:srgbClr val="0E101A"/>
              </a:solidFill>
              <a:effectLst/>
              <a:latin typeface="+mj-lt"/>
            </a:endParaRPr>
          </a:p>
          <a:p>
            <a:pPr>
              <a:spcBef>
                <a:spcPts val="0"/>
              </a:spcBef>
              <a:spcAft>
                <a:spcPts val="0"/>
              </a:spcAft>
            </a:pPr>
            <a:r>
              <a:rPr lang="en-US" sz="1200" b="1" dirty="0">
                <a:solidFill>
                  <a:srgbClr val="0E101A"/>
                </a:solidFill>
                <a:effectLst/>
                <a:latin typeface="+mj-lt"/>
              </a:rPr>
              <a:t>About PBL, Dr. Barrows, and SIU SOM:</a:t>
            </a:r>
            <a:endParaRPr lang="en-US" sz="1200" dirty="0">
              <a:solidFill>
                <a:srgbClr val="0E101A"/>
              </a:solidFill>
              <a:effectLst/>
              <a:latin typeface="+mj-lt"/>
            </a:endParaRPr>
          </a:p>
          <a:p>
            <a:pPr>
              <a:spcBef>
                <a:spcPts val="0"/>
              </a:spcBef>
              <a:spcAft>
                <a:spcPts val="0"/>
              </a:spcAft>
            </a:pPr>
            <a:r>
              <a:rPr lang="en-US" sz="1200" dirty="0">
                <a:solidFill>
                  <a:srgbClr val="0E101A"/>
                </a:solidFill>
                <a:effectLst/>
                <a:latin typeface="+mj-lt"/>
              </a:rPr>
              <a:t>PBL uses real-world, authentic problems to facilitate active learning, collaborative problem-solving, critical thinking, and real-time knowledge exploration. Dr. Howard Barrows, a seminal figure in PBL, implemented a PBL curriculum at SIU SOM. Since its onset to the present day, the university has improved this effective pedagogy and implemented educational innovations, such as simulated patients, pass/fail third-year curriculum, and programmatic assessment of student learning.</a:t>
            </a:r>
          </a:p>
        </p:txBody>
      </p:sp>
      <p:sp>
        <p:nvSpPr>
          <p:cNvPr id="11" name="Text Box 3">
            <a:extLst>
              <a:ext uri="{FF2B5EF4-FFF2-40B4-BE49-F238E27FC236}">
                <a16:creationId xmlns:a16="http://schemas.microsoft.com/office/drawing/2014/main" id="{A2401FB9-0AA9-A24B-B5B9-A01888F27F49}"/>
              </a:ext>
            </a:extLst>
          </p:cNvPr>
          <p:cNvSpPr txBox="1">
            <a:spLocks noChangeArrowheads="1"/>
          </p:cNvSpPr>
          <p:nvPr/>
        </p:nvSpPr>
        <p:spPr bwMode="auto">
          <a:xfrm>
            <a:off x="0" y="9636125"/>
            <a:ext cx="7772400" cy="422275"/>
          </a:xfrm>
          <a:prstGeom prst="rect">
            <a:avLst/>
          </a:prstGeom>
          <a:solidFill>
            <a:schemeClr val="bg1">
              <a:lumMod val="65000"/>
            </a:schemeClr>
          </a:solidFill>
          <a:ln>
            <a:noFill/>
          </a:ln>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mj-lt"/>
              </a:rPr>
              <a:t> SIU School of Medicine         </a:t>
            </a:r>
            <a:r>
              <a:rPr kumimoji="0" lang="en-US" altLang="en-US" sz="1800" b="1" i="0" u="none" strike="noStrike" cap="none" normalizeH="0" baseline="0" noProof="1">
                <a:ln>
                  <a:noFill/>
                </a:ln>
                <a:solidFill>
                  <a:srgbClr val="FFFFFF"/>
                </a:solidFill>
                <a:effectLst/>
                <a:latin typeface="+mj-lt"/>
              </a:rPr>
              <a:t>│</a:t>
            </a:r>
            <a:r>
              <a:rPr kumimoji="0" lang="en-US" altLang="en-US" sz="1800" b="1" i="0" u="none" strike="noStrike" cap="none" normalizeH="0" baseline="0" dirty="0">
                <a:ln>
                  <a:noFill/>
                </a:ln>
                <a:solidFill>
                  <a:srgbClr val="FFFFFF"/>
                </a:solidFill>
                <a:effectLst/>
                <a:latin typeface="+mj-lt"/>
              </a:rPr>
              <a:t>         Springfield, IL         </a:t>
            </a:r>
            <a:r>
              <a:rPr kumimoji="0" lang="en-US" altLang="en-US" sz="1800" b="1" i="0" u="none" strike="noStrike" cap="none" normalizeH="0" baseline="0" noProof="1">
                <a:ln>
                  <a:noFill/>
                </a:ln>
                <a:solidFill>
                  <a:srgbClr val="FFFFFF"/>
                </a:solidFill>
                <a:effectLst/>
                <a:latin typeface="+mj-lt"/>
              </a:rPr>
              <a:t>│</a:t>
            </a:r>
            <a:r>
              <a:rPr kumimoji="0" lang="en-US" altLang="en-US" sz="1800" b="1" i="0" u="none" strike="noStrike" cap="none" normalizeH="0" baseline="0" dirty="0">
                <a:ln>
                  <a:noFill/>
                </a:ln>
                <a:solidFill>
                  <a:srgbClr val="FFFFFF"/>
                </a:solidFill>
                <a:effectLst/>
                <a:latin typeface="+mj-lt"/>
              </a:rPr>
              <a:t>         June 6-9, 2023         </a:t>
            </a:r>
            <a:endParaRPr kumimoji="0" lang="en-US" altLang="en-US" sz="1800" b="0" i="0" u="none" strike="noStrike" cap="none" normalizeH="0" baseline="0" dirty="0">
              <a:ln>
                <a:noFill/>
              </a:ln>
              <a:solidFill>
                <a:schemeClr val="tx1"/>
              </a:solidFill>
              <a:effectLst/>
              <a:latin typeface="+mj-lt"/>
            </a:endParaRPr>
          </a:p>
        </p:txBody>
      </p:sp>
      <p:pic>
        <p:nvPicPr>
          <p:cNvPr id="3" name="Picture 18" descr="SIU-Logo-Med-V-CMYK">
            <a:extLst>
              <a:ext uri="{FF2B5EF4-FFF2-40B4-BE49-F238E27FC236}">
                <a16:creationId xmlns:a16="http://schemas.microsoft.com/office/drawing/2014/main" id="{EC83275B-7E55-E168-35A9-F3251F1A45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9679" y="178636"/>
            <a:ext cx="991425" cy="4809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EDEDE"/>
                  </a:outerShdw>
                </a:effectLst>
              </a14:hiddenEffects>
            </a:ext>
          </a:extLst>
        </p:spPr>
      </p:pic>
    </p:spTree>
    <p:extLst>
      <p:ext uri="{BB962C8B-B14F-4D97-AF65-F5344CB8AC3E}">
        <p14:creationId xmlns:p14="http://schemas.microsoft.com/office/powerpoint/2010/main" val="3928017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306697" y="135868"/>
            <a:ext cx="4979093" cy="9295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EDEDE"/>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u="none" strike="noStrike" cap="none" normalizeH="0" baseline="0" dirty="0">
                <a:ln>
                  <a:noFill/>
                </a:ln>
                <a:effectLst/>
                <a:latin typeface="+mj-lt"/>
              </a:rPr>
              <a:t>TENTATIVE DAILY SCHEDULE</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200" dirty="0">
                <a:latin typeface="+mj-lt"/>
              </a:rPr>
              <a:t>(Central Standard Time</a:t>
            </a:r>
            <a:r>
              <a:rPr lang="en-US" altLang="ko-KR" sz="1200" dirty="0">
                <a:latin typeface="+mj-lt"/>
              </a:rPr>
              <a:t>,</a:t>
            </a:r>
            <a:r>
              <a:rPr lang="ko-KR" altLang="en-US" sz="1200" dirty="0">
                <a:latin typeface="+mj-lt"/>
              </a:rPr>
              <a:t> </a:t>
            </a:r>
            <a:r>
              <a:rPr lang="en-US" altLang="ko-KR" sz="1200" dirty="0">
                <a:latin typeface="+mj-lt"/>
              </a:rPr>
              <a:t>USA</a:t>
            </a:r>
            <a:r>
              <a:rPr lang="en-US" altLang="en-US" sz="1200" dirty="0">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u="sng" strike="noStrike" cap="none" normalizeH="0" baseline="0" dirty="0">
              <a:ln>
                <a:noFill/>
              </a:ln>
              <a:effectLst/>
              <a:latin typeface="+mj-lt"/>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en-US" altLang="en-US" sz="1100" b="1" u="none" strike="noStrike" cap="none" normalizeH="0" baseline="0" dirty="0">
                <a:ln>
                  <a:noFill/>
                </a:ln>
                <a:solidFill>
                  <a:srgbClr val="000000"/>
                </a:solidFill>
                <a:effectLst/>
                <a:latin typeface="+mj-lt"/>
                <a:cs typeface="Calibri Light" panose="020F0302020204030204" pitchFamily="34" charset="0"/>
              </a:rPr>
              <a:t>Day 1.  Tuesday, June 6, 2023</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7:30-8:00 Welcome and Continental Breakfast</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8:00-8:50 Introduction to PBL</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8:50-9:00  Break</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9:00-10:00 Hands-On PBL 1 (Non-Medical Case Opening)</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10:00-11:00 Self-Directed Learning</a:t>
            </a:r>
          </a:p>
          <a:p>
            <a:pPr eaLnBrk="0" fontAlgn="base" hangingPunct="0">
              <a:lnSpc>
                <a:spcPct val="110000"/>
              </a:lnSpc>
              <a:spcBef>
                <a:spcPct val="0"/>
              </a:spcBef>
              <a:spcAft>
                <a:spcPct val="0"/>
              </a:spcAft>
            </a:pPr>
            <a:r>
              <a:rPr lang="en-US" altLang="ko-KR" sz="1100" dirty="0">
                <a:latin typeface="+mj-lt"/>
                <a:cs typeface="Calibri Light" panose="020F0302020204030204" pitchFamily="34" charset="0"/>
              </a:rPr>
              <a:t>11:00-12:00 Hands-On PBL 2 (Non-Medical Case Closing)</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12:00-13:00 Catered Lunch</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13:00-14:45 PBL Effectiveness Evaluation (Consultation &amp; Discussion)</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15:00-16:00 PBL Case Development 1 (Working Session &amp; Consultation)</a:t>
            </a:r>
          </a:p>
          <a:p>
            <a:pPr lvl="0" eaLnBrk="0" fontAlgn="base" hangingPunct="0">
              <a:lnSpc>
                <a:spcPct val="110000"/>
              </a:lnSpc>
              <a:spcBef>
                <a:spcPct val="0"/>
              </a:spcBef>
              <a:spcAft>
                <a:spcPct val="0"/>
              </a:spcAft>
            </a:pPr>
            <a:endParaRPr lang="en-US" altLang="ko-KR" sz="1100" dirty="0">
              <a:latin typeface="+mj-lt"/>
              <a:cs typeface="Calibri Light" panose="020F0302020204030204" pitchFamily="34" charset="0"/>
            </a:endParaRPr>
          </a:p>
          <a:p>
            <a:pPr lvl="0" eaLnBrk="0" fontAlgn="base" hangingPunct="0">
              <a:lnSpc>
                <a:spcPct val="110000"/>
              </a:lnSpc>
              <a:spcBef>
                <a:spcPct val="0"/>
              </a:spcBef>
              <a:spcAft>
                <a:spcPct val="0"/>
              </a:spcAft>
            </a:pPr>
            <a:r>
              <a:rPr lang="en-US" altLang="ko-KR" sz="1100" b="1" dirty="0">
                <a:latin typeface="+mj-lt"/>
                <a:cs typeface="Calibri Light" panose="020F0302020204030204" pitchFamily="34" charset="0"/>
              </a:rPr>
              <a:t>Day Two: Wednesday, June 07, 2023</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7:30-8:00 Continental Breakfast</a:t>
            </a:r>
          </a:p>
          <a:p>
            <a:pPr eaLnBrk="0" fontAlgn="base" hangingPunct="0">
              <a:lnSpc>
                <a:spcPct val="110000"/>
              </a:lnSpc>
              <a:spcBef>
                <a:spcPct val="0"/>
              </a:spcBef>
              <a:spcAft>
                <a:spcPct val="0"/>
              </a:spcAft>
            </a:pPr>
            <a:r>
              <a:rPr lang="en-US" altLang="ko-KR" sz="1100" dirty="0">
                <a:latin typeface="+mj-lt"/>
                <a:cs typeface="Calibri Light" panose="020F0302020204030204" pitchFamily="34" charset="0"/>
              </a:rPr>
              <a:t>8:00-9:45 PBL Curriculum Design &amp; IT System (Consultation &amp; Discussion)</a:t>
            </a:r>
          </a:p>
          <a:p>
            <a:pPr eaLnBrk="0" fontAlgn="base" hangingPunct="0">
              <a:lnSpc>
                <a:spcPct val="110000"/>
              </a:lnSpc>
              <a:spcBef>
                <a:spcPct val="0"/>
              </a:spcBef>
              <a:spcAft>
                <a:spcPct val="0"/>
              </a:spcAft>
            </a:pPr>
            <a:r>
              <a:rPr lang="en-US" altLang="ko-KR" sz="1100" dirty="0">
                <a:latin typeface="+mj-lt"/>
                <a:cs typeface="Calibri Light" panose="020F0302020204030204" pitchFamily="34" charset="0"/>
              </a:rPr>
              <a:t>9:45-10:00 Break</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10:00-12:00 PBL Tutorial Process &amp; Techniques for Tutors (Consultation &amp; Discussion)</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12:00-13:00 Catered Lunch </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13:00-16:00 Interactive PBL Tutoring with Students 1 (Medical Case Opening)</a:t>
            </a:r>
          </a:p>
          <a:p>
            <a:pPr lvl="0" eaLnBrk="0" fontAlgn="base" hangingPunct="0">
              <a:lnSpc>
                <a:spcPct val="110000"/>
              </a:lnSpc>
              <a:spcBef>
                <a:spcPct val="0"/>
              </a:spcBef>
              <a:spcAft>
                <a:spcPct val="0"/>
              </a:spcAft>
            </a:pPr>
            <a:endParaRPr lang="en-US" altLang="ko-KR" sz="1100" dirty="0">
              <a:latin typeface="+mj-lt"/>
              <a:cs typeface="Calibri Light" panose="020F0302020204030204" pitchFamily="34" charset="0"/>
            </a:endParaRPr>
          </a:p>
          <a:p>
            <a:pPr lvl="0" eaLnBrk="0" fontAlgn="base" hangingPunct="0">
              <a:lnSpc>
                <a:spcPct val="110000"/>
              </a:lnSpc>
              <a:spcBef>
                <a:spcPct val="0"/>
              </a:spcBef>
              <a:spcAft>
                <a:spcPct val="0"/>
              </a:spcAft>
            </a:pPr>
            <a:r>
              <a:rPr lang="en-US" altLang="ko-KR" sz="1100" b="1" dirty="0">
                <a:latin typeface="+mj-lt"/>
                <a:cs typeface="Calibri Light" panose="020F0302020204030204" pitchFamily="34" charset="0"/>
              </a:rPr>
              <a:t>Day Three: Thursday, June 08, 2023</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7:30-8:00 Continental Breakfast</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8:00-9:45 Learner Assessment in PBL (Consultation &amp; Discussion)</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9:45-10:00 Break</a:t>
            </a:r>
          </a:p>
          <a:p>
            <a:pPr eaLnBrk="0" fontAlgn="base" hangingPunct="0">
              <a:lnSpc>
                <a:spcPct val="110000"/>
              </a:lnSpc>
              <a:spcBef>
                <a:spcPct val="0"/>
              </a:spcBef>
              <a:spcAft>
                <a:spcPct val="0"/>
              </a:spcAft>
            </a:pPr>
            <a:r>
              <a:rPr lang="en-US" altLang="ko-KR" sz="1100" dirty="0">
                <a:latin typeface="+mj-lt"/>
                <a:cs typeface="Calibri Light" panose="020F0302020204030204" pitchFamily="34" charset="0"/>
              </a:rPr>
              <a:t>10:00-11:45 Leading Institutional Change (Consultation &amp; Discussion)</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12:00-13:00 Catered Lunch</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13:00-16:00 Interactive PBL Tutoring with Students 2 (Medical Case Closing)</a:t>
            </a:r>
          </a:p>
          <a:p>
            <a:pPr lvl="0" eaLnBrk="0" fontAlgn="base" hangingPunct="0">
              <a:lnSpc>
                <a:spcPct val="110000"/>
              </a:lnSpc>
              <a:spcBef>
                <a:spcPct val="0"/>
              </a:spcBef>
              <a:spcAft>
                <a:spcPct val="0"/>
              </a:spcAft>
            </a:pPr>
            <a:endParaRPr lang="en-US" altLang="ko-KR" sz="1100" dirty="0">
              <a:latin typeface="+mj-lt"/>
              <a:cs typeface="Calibri Light" panose="020F0302020204030204" pitchFamily="34" charset="0"/>
            </a:endParaRPr>
          </a:p>
          <a:p>
            <a:pPr lvl="0" eaLnBrk="0" fontAlgn="base" hangingPunct="0">
              <a:lnSpc>
                <a:spcPct val="110000"/>
              </a:lnSpc>
              <a:spcBef>
                <a:spcPct val="0"/>
              </a:spcBef>
              <a:spcAft>
                <a:spcPct val="0"/>
              </a:spcAft>
            </a:pPr>
            <a:r>
              <a:rPr lang="en-US" altLang="ko-KR" sz="1100" b="1" dirty="0">
                <a:latin typeface="+mj-lt"/>
                <a:cs typeface="Calibri Light" panose="020F0302020204030204" pitchFamily="34" charset="0"/>
              </a:rPr>
              <a:t>Day Four: Friday, June 09, 2023</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7:30-8:00 Continental Breakfast</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8:00-8:50 PBL Case Development 2 (Working Session &amp; Consultation)</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8:50-9:00 Break</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9:00-10:45 PBL Case Field Test</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11:00-12:00 Group Reflection &amp; Evaluation</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12:00-13:00 Catered Lunch</a:t>
            </a:r>
          </a:p>
          <a:p>
            <a:pPr lvl="0" eaLnBrk="0" fontAlgn="base" hangingPunct="0">
              <a:lnSpc>
                <a:spcPct val="110000"/>
              </a:lnSpc>
              <a:spcBef>
                <a:spcPct val="0"/>
              </a:spcBef>
              <a:spcAft>
                <a:spcPct val="0"/>
              </a:spcAft>
            </a:pPr>
            <a:r>
              <a:rPr lang="en-US" altLang="ko-KR" sz="1100" dirty="0">
                <a:latin typeface="+mj-lt"/>
                <a:cs typeface="Calibri Light" panose="020F0302020204030204" pitchFamily="34" charset="0"/>
              </a:rPr>
              <a:t>13:00-16:00 Individual Consultation in PBL (Optional)</a:t>
            </a:r>
            <a:r>
              <a:rPr lang="en-US" altLang="ko-KR" sz="1100" b="1" dirty="0">
                <a:latin typeface="+mj-lt"/>
                <a:cs typeface="Calibri Light" panose="020F0302020204030204" pitchFamily="34" charset="0"/>
              </a:rPr>
              <a:t>*</a:t>
            </a:r>
          </a:p>
          <a:p>
            <a:pPr lvl="0" eaLnBrk="0" fontAlgn="base" hangingPunct="0">
              <a:lnSpc>
                <a:spcPct val="110000"/>
              </a:lnSpc>
              <a:spcBef>
                <a:spcPct val="0"/>
              </a:spcBef>
              <a:spcAft>
                <a:spcPct val="0"/>
              </a:spcAft>
            </a:pPr>
            <a:endParaRPr kumimoji="0" lang="en-US" altLang="ko-KR" sz="1100" u="none" strike="noStrike" cap="none" normalizeH="0" baseline="0" dirty="0">
              <a:ln>
                <a:noFill/>
              </a:ln>
              <a:effectLst/>
              <a:latin typeface="+mj-lt"/>
              <a:cs typeface="Calibri Light" panose="020F0302020204030204" pitchFamily="34" charset="0"/>
            </a:endParaRPr>
          </a:p>
          <a:p>
            <a:pPr lvl="0" eaLnBrk="0" fontAlgn="base" hangingPunct="0">
              <a:lnSpc>
                <a:spcPct val="110000"/>
              </a:lnSpc>
              <a:spcBef>
                <a:spcPct val="0"/>
              </a:spcBef>
              <a:spcAft>
                <a:spcPct val="0"/>
              </a:spcAft>
            </a:pPr>
            <a:r>
              <a:rPr lang="en-US" altLang="ko-KR" sz="1000" b="1" dirty="0">
                <a:latin typeface="+mj-lt"/>
                <a:cs typeface="Calibri Light" panose="020F0302020204030204" pitchFamily="34" charset="0"/>
              </a:rPr>
              <a:t>* NOT DESIGNATED FOR  CME CREDIT</a:t>
            </a:r>
            <a:endParaRPr kumimoji="0" lang="en-US" altLang="ko-KR" sz="1000" b="1" u="none" strike="noStrike" cap="none" normalizeH="0" baseline="0" dirty="0">
              <a:ln>
                <a:noFill/>
              </a:ln>
              <a:effectLst/>
              <a:latin typeface="+mj-lt"/>
            </a:endParaRPr>
          </a:p>
          <a:p>
            <a:pPr marL="63500" marR="0" lvl="0" indent="-63500" algn="l" defTabSz="914400" rtl="0" eaLnBrk="0" fontAlgn="base" latinLnBrk="0" hangingPunct="0">
              <a:lnSpc>
                <a:spcPct val="100000"/>
              </a:lnSpc>
              <a:spcBef>
                <a:spcPct val="0"/>
              </a:spcBef>
              <a:spcAft>
                <a:spcPct val="0"/>
              </a:spcAft>
              <a:buClrTx/>
              <a:buSzPts val="1000"/>
              <a:buFont typeface="Symbol" panose="05050102010706020507" pitchFamily="18" charset="2"/>
              <a:buChar char="·"/>
            </a:pPr>
            <a:r>
              <a:rPr kumimoji="0" lang="en-US" altLang="ko-KR" sz="1000" u="none" strike="noStrike" cap="none" normalizeH="0" baseline="0" dirty="0">
                <a:ln>
                  <a:noFill/>
                </a:ln>
                <a:effectLst/>
                <a:latin typeface="+mj-lt"/>
              </a:rPr>
              <a:t>The SIU School of Medicine is accredited by the Accreditation Council for Continuing Medical Education (ACCME) to provide continuing medical education for physicians.  </a:t>
            </a:r>
          </a:p>
          <a:p>
            <a:pPr marL="63500" marR="0" lvl="0" indent="-63500" algn="l" defTabSz="914400" rtl="0" eaLnBrk="0" fontAlgn="base" latinLnBrk="0" hangingPunct="0">
              <a:lnSpc>
                <a:spcPct val="100000"/>
              </a:lnSpc>
              <a:spcBef>
                <a:spcPct val="0"/>
              </a:spcBef>
              <a:spcAft>
                <a:spcPct val="0"/>
              </a:spcAft>
              <a:buClrTx/>
              <a:buSzPts val="1000"/>
              <a:buFont typeface="Symbol" panose="05050102010706020507" pitchFamily="18" charset="2"/>
              <a:buChar char="·"/>
            </a:pPr>
            <a:r>
              <a:rPr kumimoji="0" lang="en-US" altLang="ko-KR" sz="1000" u="none" strike="noStrike" cap="none" normalizeH="0" baseline="0" dirty="0">
                <a:ln>
                  <a:noFill/>
                </a:ln>
                <a:effectLst/>
                <a:latin typeface="+mj-lt"/>
              </a:rPr>
              <a:t>The SIU School of Medicine designates this internet live activity for a maximum of </a:t>
            </a:r>
            <a:r>
              <a:rPr lang="en-US" altLang="ko-KR" sz="1000" dirty="0">
                <a:latin typeface="+mj-lt"/>
              </a:rPr>
              <a:t>23.75</a:t>
            </a:r>
            <a:r>
              <a:rPr kumimoji="0" lang="en-US" altLang="ko-KR" sz="1000" u="none" strike="noStrike" cap="none" normalizeH="0" baseline="0" dirty="0">
                <a:ln>
                  <a:noFill/>
                </a:ln>
                <a:effectLst/>
                <a:latin typeface="+mj-lt"/>
              </a:rPr>
              <a:t> </a:t>
            </a:r>
            <a:r>
              <a:rPr kumimoji="0" lang="en-US" altLang="ko-KR" sz="1000" i="1" u="none" strike="noStrike" cap="none" normalizeH="0" baseline="0" dirty="0">
                <a:ln>
                  <a:noFill/>
                </a:ln>
                <a:effectLst/>
                <a:latin typeface="+mj-lt"/>
              </a:rPr>
              <a:t>AMA PRA Category 1 Credits™.</a:t>
            </a:r>
            <a:r>
              <a:rPr kumimoji="0" lang="en-US" altLang="ko-KR" sz="1000" u="none" strike="noStrike" cap="none" normalizeH="0" baseline="0" dirty="0">
                <a:ln>
                  <a:noFill/>
                </a:ln>
                <a:effectLst/>
                <a:latin typeface="+mj-lt"/>
              </a:rPr>
              <a:t>  Physicians should claim only the credit commensurate with the extent of their participation in the activity.</a:t>
            </a:r>
          </a:p>
          <a:p>
            <a:pPr marL="63500" marR="0" lvl="0" indent="-63500" algn="l" defTabSz="914400" rtl="0" eaLnBrk="0" fontAlgn="base" latinLnBrk="0" hangingPunct="0">
              <a:lnSpc>
                <a:spcPct val="100000"/>
              </a:lnSpc>
              <a:spcBef>
                <a:spcPct val="0"/>
              </a:spcBef>
              <a:spcAft>
                <a:spcPct val="0"/>
              </a:spcAft>
              <a:buClrTx/>
              <a:buSzPts val="1000"/>
              <a:buFont typeface="Symbol" panose="05050102010706020507" pitchFamily="18" charset="2"/>
              <a:buChar char="·"/>
            </a:pPr>
            <a:r>
              <a:rPr kumimoji="0" lang="en-US" altLang="ko-KR" sz="1000" u="none" strike="noStrike" cap="none" normalizeH="0" baseline="0" dirty="0">
                <a:ln>
                  <a:noFill/>
                </a:ln>
                <a:effectLst/>
                <a:latin typeface="+mj-lt"/>
              </a:rPr>
              <a:t>SIU School of Medicine is preapproved as a continuing nursing education provider pursuant to Section 1300.130, subsection c), 1), B) and P) of the Illinois Department of Financial and Professional Regulation Nurse Practice Act.   Nurses may receive a maximum of </a:t>
            </a:r>
            <a:r>
              <a:rPr lang="en-US" altLang="ko-KR" sz="1000" dirty="0">
                <a:latin typeface="+mj-lt"/>
              </a:rPr>
              <a:t>23.75</a:t>
            </a:r>
            <a:r>
              <a:rPr kumimoji="0" lang="en-US" altLang="ko-KR" sz="1000" u="none" strike="noStrike" cap="none" normalizeH="0" baseline="0" dirty="0">
                <a:ln>
                  <a:noFill/>
                </a:ln>
                <a:effectLst/>
                <a:latin typeface="+mj-lt"/>
              </a:rPr>
              <a:t> contact hours for completing this activity. </a:t>
            </a:r>
          </a:p>
          <a:p>
            <a:pPr marL="63500" marR="0" lvl="0" indent="-63500" algn="l" defTabSz="914400" rtl="0" eaLnBrk="0" fontAlgn="base" latinLnBrk="0" hangingPunct="0">
              <a:lnSpc>
                <a:spcPct val="100000"/>
              </a:lnSpc>
              <a:spcBef>
                <a:spcPct val="0"/>
              </a:spcBef>
              <a:spcAft>
                <a:spcPct val="0"/>
              </a:spcAft>
              <a:buClrTx/>
              <a:buSzPts val="1000"/>
              <a:buFont typeface="Symbol" panose="05050102010706020507" pitchFamily="18" charset="2"/>
              <a:buChar char="·"/>
            </a:pPr>
            <a:r>
              <a:rPr kumimoji="0" lang="en-US" altLang="ko-KR" sz="1000" u="none" strike="noStrike" cap="none" normalizeH="0" baseline="0" dirty="0">
                <a:ln>
                  <a:noFill/>
                </a:ln>
                <a:effectLst/>
                <a:latin typeface="+mj-lt"/>
              </a:rPr>
              <a:t>SIU School of Medicine is a licensed provider for continuing education for social workers (license #159-000106), professional counselors/clinical counselors (license number 197-000073), and clinical psychologists (license #268-000008). This program offers a maximum</a:t>
            </a:r>
            <a:r>
              <a:rPr kumimoji="0" lang="en-US" altLang="ko-KR" sz="1000" u="none" strike="noStrike" cap="none" normalizeH="0" dirty="0">
                <a:ln>
                  <a:noFill/>
                </a:ln>
                <a:effectLst/>
                <a:latin typeface="+mj-lt"/>
              </a:rPr>
              <a:t> of </a:t>
            </a:r>
            <a:r>
              <a:rPr lang="en-US" altLang="ko-KR" sz="1000" dirty="0">
                <a:latin typeface="+mj-lt"/>
              </a:rPr>
              <a:t>23.75</a:t>
            </a:r>
            <a:r>
              <a:rPr kumimoji="0" lang="en-US" altLang="ko-KR" sz="1000" u="none" strike="noStrike" cap="none" normalizeH="0" dirty="0">
                <a:ln>
                  <a:noFill/>
                </a:ln>
                <a:effectLst/>
                <a:latin typeface="+mj-lt"/>
              </a:rPr>
              <a:t> CE program hours.</a:t>
            </a:r>
            <a:endParaRPr kumimoji="0" lang="en-US" altLang="en-US" sz="1000" u="none" strike="noStrike" cap="none" normalizeH="0" baseline="0" dirty="0">
              <a:ln>
                <a:noFill/>
              </a:ln>
              <a:effectLst/>
              <a:latin typeface="+mj-lt"/>
            </a:endParaRPr>
          </a:p>
        </p:txBody>
      </p:sp>
      <p:sp>
        <p:nvSpPr>
          <p:cNvPr id="4" name="Text Box 5"/>
          <p:cNvSpPr txBox="1">
            <a:spLocks noChangeArrowheads="1"/>
          </p:cNvSpPr>
          <p:nvPr/>
        </p:nvSpPr>
        <p:spPr bwMode="auto">
          <a:xfrm>
            <a:off x="5339434" y="1139037"/>
            <a:ext cx="2310707" cy="8247559"/>
          </a:xfrm>
          <a:prstGeom prst="rect">
            <a:avLst/>
          </a:prstGeom>
          <a:solidFill>
            <a:srgbClr val="9437FF">
              <a:alpha val="18824"/>
            </a:srgbClr>
          </a:solidFill>
          <a:ln>
            <a:noFill/>
          </a:ln>
          <a:effectLst/>
        </p:spPr>
        <p:txBody>
          <a:bodyPr vert="horz" wrap="square" lIns="182880" tIns="182880" rIns="182880" bIns="18288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400" b="1" u="none" strike="noStrike" cap="none" normalizeH="0" baseline="0" dirty="0">
              <a:ln>
                <a:noFill/>
              </a:ln>
              <a:solidFill>
                <a:srgbClr val="000000"/>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u="none" strike="noStrike" cap="none" normalizeH="0" baseline="0" dirty="0">
                <a:ln>
                  <a:noFill/>
                </a:ln>
                <a:solidFill>
                  <a:srgbClr val="000000"/>
                </a:solidFill>
                <a:effectLst/>
                <a:latin typeface="+mj-lt"/>
              </a:rPr>
              <a:t>WORKHOP INSIGHT FROM PAST PARTICIPANTS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1" u="none" strike="noStrike" cap="none" normalizeH="0" baseline="0" dirty="0">
              <a:ln>
                <a:noFill/>
              </a:ln>
              <a:solidFill>
                <a:srgbClr val="0000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1" u="none" strike="noStrike" cap="none" normalizeH="0" baseline="0" dirty="0">
                <a:ln>
                  <a:noFill/>
                </a:ln>
                <a:solidFill>
                  <a:srgbClr val="000000"/>
                </a:solidFill>
                <a:effectLst/>
                <a:latin typeface="+mj-lt"/>
              </a:rPr>
              <a:t>The most valuable aspect of this workshop is…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1" u="none" strike="noStrike" cap="none" normalizeH="0" baseline="0" dirty="0">
              <a:ln>
                <a:noFill/>
              </a:ln>
              <a:solidFill>
                <a:srgbClr val="000000"/>
              </a:solidFill>
              <a:effectLst/>
              <a:latin typeface="+mj-lt"/>
            </a:endParaRPr>
          </a:p>
          <a:p>
            <a:pPr marL="0" marR="0" lvl="0" indent="0" algn="l" defTabSz="914400" rtl="0" eaLnBrk="0" fontAlgn="base" latinLnBrk="0" hangingPunct="0">
              <a:spcBef>
                <a:spcPct val="0"/>
              </a:spcBef>
              <a:spcAft>
                <a:spcPct val="0"/>
              </a:spcAft>
              <a:buClrTx/>
              <a:buSzTx/>
              <a:buFontTx/>
              <a:buNone/>
              <a:tabLst/>
            </a:pPr>
            <a:r>
              <a:rPr kumimoji="0" lang="en-US" altLang="en-US" sz="1200" i="1" u="none" strike="noStrike" cap="none" normalizeH="0" baseline="0" dirty="0">
                <a:ln>
                  <a:noFill/>
                </a:ln>
                <a:solidFill>
                  <a:schemeClr val="tx1"/>
                </a:solidFill>
                <a:effectLst/>
                <a:latin typeface="+mj-lt"/>
              </a:rPr>
              <a:t>“Learning how PBL works and how to develop PBL problems.”</a:t>
            </a:r>
          </a:p>
          <a:p>
            <a:pPr marL="0" marR="0" lvl="0" indent="0" algn="l" defTabSz="914400" rtl="0" eaLnBrk="0" fontAlgn="base" latinLnBrk="0" hangingPunct="0">
              <a:spcBef>
                <a:spcPct val="0"/>
              </a:spcBef>
              <a:spcAft>
                <a:spcPct val="0"/>
              </a:spcAft>
              <a:buClrTx/>
              <a:buSzTx/>
              <a:buFontTx/>
              <a:buNone/>
              <a:tabLst/>
            </a:pPr>
            <a:endParaRPr kumimoji="0" lang="en-US" altLang="en-US" sz="1200" i="1" u="none" strike="noStrike" cap="none" normalizeH="0" baseline="0" dirty="0">
              <a:ln>
                <a:noFill/>
              </a:ln>
              <a:solidFill>
                <a:schemeClr val="tx1"/>
              </a:solidFill>
              <a:effectLst/>
              <a:latin typeface="+mj-lt"/>
            </a:endParaRPr>
          </a:p>
          <a:p>
            <a:pPr marL="0" marR="0" lvl="0" indent="0" algn="l" defTabSz="914400" rtl="0" eaLnBrk="0" fontAlgn="base" latinLnBrk="0" hangingPunct="0">
              <a:spcBef>
                <a:spcPct val="0"/>
              </a:spcBef>
              <a:spcAft>
                <a:spcPct val="0"/>
              </a:spcAft>
              <a:buClrTx/>
              <a:buSzTx/>
              <a:buFontTx/>
              <a:buNone/>
              <a:tabLst/>
            </a:pPr>
            <a:r>
              <a:rPr kumimoji="0" lang="en-US" altLang="en-US" sz="1200" i="1" u="none" strike="noStrike" cap="none" normalizeH="0" baseline="0" dirty="0">
                <a:ln>
                  <a:noFill/>
                </a:ln>
                <a:solidFill>
                  <a:schemeClr val="tx1"/>
                </a:solidFill>
                <a:effectLst/>
                <a:latin typeface="+mj-lt"/>
              </a:rPr>
              <a:t>“Watching the PBL case unfold and glitches and areas where students got stuck. Seeing other workshop participants approach to PBL.”</a:t>
            </a:r>
          </a:p>
          <a:p>
            <a:pPr marL="0" marR="0" lvl="0" indent="0" algn="l" defTabSz="914400" rtl="0" eaLnBrk="0" fontAlgn="base" latinLnBrk="0" hangingPunct="0">
              <a:spcBef>
                <a:spcPct val="0"/>
              </a:spcBef>
              <a:spcAft>
                <a:spcPct val="0"/>
              </a:spcAft>
              <a:buClrTx/>
              <a:buSzTx/>
              <a:buFontTx/>
              <a:buNone/>
              <a:tabLst/>
            </a:pPr>
            <a:endParaRPr kumimoji="0" lang="en-US" altLang="en-US" sz="1200" i="1" u="none" strike="noStrike" cap="none" normalizeH="0" baseline="0" dirty="0">
              <a:ln>
                <a:noFill/>
              </a:ln>
              <a:solidFill>
                <a:schemeClr val="tx1"/>
              </a:solidFill>
              <a:effectLst/>
              <a:latin typeface="+mj-lt"/>
            </a:endParaRPr>
          </a:p>
          <a:p>
            <a:pPr marL="0" marR="0" lvl="0" indent="0" algn="l" defTabSz="914400" rtl="0" eaLnBrk="0" fontAlgn="base" latinLnBrk="0" hangingPunct="0">
              <a:spcBef>
                <a:spcPct val="0"/>
              </a:spcBef>
              <a:spcAft>
                <a:spcPct val="0"/>
              </a:spcAft>
              <a:buClrTx/>
              <a:buSzTx/>
              <a:buFontTx/>
              <a:buNone/>
              <a:tabLst/>
            </a:pPr>
            <a:r>
              <a:rPr kumimoji="0" lang="en-US" altLang="en-US" sz="1200" i="1" u="none" strike="noStrike" cap="none" normalizeH="0" baseline="0" dirty="0">
                <a:ln>
                  <a:noFill/>
                </a:ln>
                <a:solidFill>
                  <a:schemeClr val="tx1"/>
                </a:solidFill>
                <a:effectLst/>
                <a:latin typeface="+mj-lt"/>
              </a:rPr>
              <a:t>“Learning how to be an effective tutor, being able to practice, and case writing.”</a:t>
            </a:r>
          </a:p>
          <a:p>
            <a:pPr marL="0" marR="0" lvl="0" indent="0" algn="l" defTabSz="914400" rtl="0" eaLnBrk="0" fontAlgn="base" latinLnBrk="0" hangingPunct="0">
              <a:spcBef>
                <a:spcPct val="0"/>
              </a:spcBef>
              <a:spcAft>
                <a:spcPct val="0"/>
              </a:spcAft>
              <a:buClrTx/>
              <a:buSzTx/>
              <a:buFontTx/>
              <a:buNone/>
              <a:tabLst/>
            </a:pPr>
            <a:endParaRPr kumimoji="0" lang="en-US" altLang="en-US" sz="1200" i="1" u="none" strike="noStrike" cap="none" normalizeH="0" baseline="0" dirty="0">
              <a:ln>
                <a:noFill/>
              </a:ln>
              <a:solidFill>
                <a:schemeClr val="tx1"/>
              </a:solidFill>
              <a:effectLst/>
              <a:latin typeface="+mj-lt"/>
            </a:endParaRPr>
          </a:p>
          <a:p>
            <a:pPr lvl="0" eaLnBrk="0" fontAlgn="base" hangingPunct="0">
              <a:spcBef>
                <a:spcPct val="0"/>
              </a:spcBef>
              <a:spcAft>
                <a:spcPct val="0"/>
              </a:spcAft>
            </a:pPr>
            <a:r>
              <a:rPr lang="en-US" altLang="en-US" sz="1200" i="1" dirty="0">
                <a:latin typeface="+mj-lt"/>
              </a:rPr>
              <a:t>“The practice classes with the volunteer students.”</a:t>
            </a:r>
            <a:endParaRPr kumimoji="0" lang="en-US" altLang="en-US" sz="1200" i="1" u="none" strike="noStrike" cap="none" normalizeH="0" baseline="0" dirty="0">
              <a:ln>
                <a:noFill/>
              </a:ln>
              <a:solidFill>
                <a:schemeClr val="tx1"/>
              </a:solidFill>
              <a:effectLst/>
              <a:latin typeface="+mj-lt"/>
            </a:endParaRPr>
          </a:p>
          <a:p>
            <a:pPr marL="0" marR="0" lvl="0" indent="0" algn="l" defTabSz="914400" rtl="0" eaLnBrk="0" fontAlgn="base" latinLnBrk="0" hangingPunct="0">
              <a:spcBef>
                <a:spcPct val="0"/>
              </a:spcBef>
              <a:spcAft>
                <a:spcPct val="0"/>
              </a:spcAft>
              <a:buClrTx/>
              <a:buSzTx/>
              <a:buFontTx/>
              <a:buNone/>
              <a:tabLst/>
            </a:pPr>
            <a:endParaRPr kumimoji="0" lang="en-US" altLang="en-US" sz="1200" i="1" u="none" strike="noStrike" cap="none" normalizeH="0" baseline="0" dirty="0">
              <a:ln>
                <a:noFill/>
              </a:ln>
              <a:solidFill>
                <a:schemeClr val="tx1"/>
              </a:solidFill>
              <a:effectLst/>
              <a:latin typeface="+mj-lt"/>
            </a:endParaRPr>
          </a:p>
          <a:p>
            <a:pPr marL="0" marR="0" lvl="0" indent="0" algn="l" defTabSz="914400" rtl="0" eaLnBrk="0" fontAlgn="base" latinLnBrk="0" hangingPunct="0">
              <a:spcBef>
                <a:spcPct val="0"/>
              </a:spcBef>
              <a:spcAft>
                <a:spcPct val="0"/>
              </a:spcAft>
              <a:buClrTx/>
              <a:buSzTx/>
              <a:buFontTx/>
              <a:buNone/>
              <a:tabLst/>
            </a:pPr>
            <a:r>
              <a:rPr kumimoji="0" lang="en-US" altLang="en-US" sz="1200" i="1" u="none" strike="noStrike" cap="none" normalizeH="0" baseline="0" dirty="0">
                <a:ln>
                  <a:noFill/>
                </a:ln>
                <a:solidFill>
                  <a:schemeClr val="tx1"/>
                </a:solidFill>
                <a:effectLst/>
                <a:latin typeface="+mj-lt"/>
              </a:rPr>
              <a:t>“Participating in an actual PBL gave me insight on how it is to be a learner.”</a:t>
            </a:r>
          </a:p>
          <a:p>
            <a:pPr marL="0" marR="0" lvl="0" indent="0" algn="l" defTabSz="914400" rtl="0" eaLnBrk="0" fontAlgn="base" latinLnBrk="0" hangingPunct="0">
              <a:spcBef>
                <a:spcPct val="0"/>
              </a:spcBef>
              <a:spcAft>
                <a:spcPct val="0"/>
              </a:spcAft>
              <a:buClrTx/>
              <a:buSzTx/>
              <a:buFontTx/>
              <a:buNone/>
              <a:tabLst/>
            </a:pPr>
            <a:endParaRPr kumimoji="0" lang="en-US" altLang="en-US" sz="1200" i="1" u="none" strike="noStrike" cap="none" normalizeH="0" baseline="0" dirty="0">
              <a:ln>
                <a:noFill/>
              </a:ln>
              <a:solidFill>
                <a:schemeClr val="tx1"/>
              </a:solidFill>
              <a:effectLst/>
              <a:latin typeface="+mj-lt"/>
            </a:endParaRPr>
          </a:p>
          <a:p>
            <a:pPr lvl="0" eaLnBrk="0" fontAlgn="base" hangingPunct="0">
              <a:spcBef>
                <a:spcPct val="0"/>
              </a:spcBef>
              <a:spcAft>
                <a:spcPct val="0"/>
              </a:spcAft>
            </a:pPr>
            <a:r>
              <a:rPr lang="en-US" altLang="en-US" sz="1200" i="1" dirty="0">
                <a:latin typeface="+mj-lt"/>
              </a:rPr>
              <a:t>“Hearing from and working with people at other institutions.”</a:t>
            </a:r>
          </a:p>
          <a:p>
            <a:pPr lvl="0" eaLnBrk="0" fontAlgn="base" hangingPunct="0">
              <a:spcBef>
                <a:spcPct val="0"/>
              </a:spcBef>
              <a:spcAft>
                <a:spcPct val="0"/>
              </a:spcAft>
            </a:pPr>
            <a:endParaRPr kumimoji="0" lang="en-US" altLang="en-US" sz="1200" i="1" u="none" strike="noStrike" cap="none" normalizeH="0" baseline="0" dirty="0">
              <a:ln>
                <a:noFill/>
              </a:ln>
              <a:solidFill>
                <a:schemeClr val="tx1"/>
              </a:solidFill>
              <a:effectLst/>
              <a:latin typeface="+mj-lt"/>
            </a:endParaRPr>
          </a:p>
          <a:p>
            <a:pPr lvl="0" eaLnBrk="0" fontAlgn="base" hangingPunct="0">
              <a:spcBef>
                <a:spcPct val="0"/>
              </a:spcBef>
              <a:spcAft>
                <a:spcPct val="0"/>
              </a:spcAft>
            </a:pPr>
            <a:r>
              <a:rPr lang="en-US" altLang="en-US" sz="1200" i="1" dirty="0">
                <a:latin typeface="+mj-lt"/>
              </a:rPr>
              <a:t>“Your entire team is a force of positivity and productivity. You model the collaborative strategies that you were teaching, and it was refreshing to see. SIU workshops are consistently memorable because of your commitment to best practices.”</a:t>
            </a:r>
            <a:endParaRPr kumimoji="0" lang="en-US" altLang="en-US" sz="1800" i="1" u="none" strike="noStrike" cap="none" normalizeH="0" baseline="0" dirty="0">
              <a:ln>
                <a:noFill/>
              </a:ln>
              <a:solidFill>
                <a:schemeClr val="tx1"/>
              </a:solidFill>
              <a:effectLst/>
              <a:latin typeface="+mj-lt"/>
            </a:endParaRPr>
          </a:p>
        </p:txBody>
      </p:sp>
      <p:pic>
        <p:nvPicPr>
          <p:cNvPr id="6" name="Picture 18" descr="SIU-Logo-Med-V-CMYK">
            <a:extLst>
              <a:ext uri="{FF2B5EF4-FFF2-40B4-BE49-F238E27FC236}">
                <a16:creationId xmlns:a16="http://schemas.microsoft.com/office/drawing/2014/main" id="{184114AA-4396-0A93-AA4B-26F23AECD9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9679" y="178636"/>
            <a:ext cx="991425" cy="4809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EDEDE"/>
                  </a:outerShdw>
                </a:effectLst>
              </a14:hiddenEffects>
            </a:ext>
          </a:extLst>
        </p:spPr>
      </p:pic>
      <p:sp>
        <p:nvSpPr>
          <p:cNvPr id="5" name="Text Box 3">
            <a:extLst>
              <a:ext uri="{FF2B5EF4-FFF2-40B4-BE49-F238E27FC236}">
                <a16:creationId xmlns:a16="http://schemas.microsoft.com/office/drawing/2014/main" id="{C79DDEE7-34AD-54C0-EF5F-863022C01294}"/>
              </a:ext>
            </a:extLst>
          </p:cNvPr>
          <p:cNvSpPr txBox="1">
            <a:spLocks noChangeArrowheads="1"/>
          </p:cNvSpPr>
          <p:nvPr/>
        </p:nvSpPr>
        <p:spPr bwMode="auto">
          <a:xfrm>
            <a:off x="0" y="9636125"/>
            <a:ext cx="7772400" cy="422275"/>
          </a:xfrm>
          <a:prstGeom prst="rect">
            <a:avLst/>
          </a:prstGeom>
          <a:solidFill>
            <a:schemeClr val="bg1">
              <a:lumMod val="65000"/>
            </a:schemeClr>
          </a:solidFill>
          <a:ln>
            <a:noFill/>
          </a:ln>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mj-lt"/>
              </a:rPr>
              <a:t> SIU School of Medicine         </a:t>
            </a:r>
            <a:r>
              <a:rPr kumimoji="0" lang="en-US" altLang="en-US" sz="1800" b="1" i="0" u="none" strike="noStrike" cap="none" normalizeH="0" baseline="0" noProof="1">
                <a:ln>
                  <a:noFill/>
                </a:ln>
                <a:solidFill>
                  <a:srgbClr val="FFFFFF"/>
                </a:solidFill>
                <a:effectLst/>
                <a:latin typeface="+mj-lt"/>
              </a:rPr>
              <a:t>│</a:t>
            </a:r>
            <a:r>
              <a:rPr kumimoji="0" lang="en-US" altLang="en-US" sz="1800" b="1" i="0" u="none" strike="noStrike" cap="none" normalizeH="0" baseline="0" dirty="0">
                <a:ln>
                  <a:noFill/>
                </a:ln>
                <a:solidFill>
                  <a:srgbClr val="FFFFFF"/>
                </a:solidFill>
                <a:effectLst/>
                <a:latin typeface="+mj-lt"/>
              </a:rPr>
              <a:t>         Springfield, IL         </a:t>
            </a:r>
            <a:r>
              <a:rPr kumimoji="0" lang="en-US" altLang="en-US" sz="1800" b="1" i="0" u="none" strike="noStrike" cap="none" normalizeH="0" baseline="0" noProof="1">
                <a:ln>
                  <a:noFill/>
                </a:ln>
                <a:solidFill>
                  <a:srgbClr val="FFFFFF"/>
                </a:solidFill>
                <a:effectLst/>
                <a:latin typeface="+mj-lt"/>
              </a:rPr>
              <a:t>│</a:t>
            </a:r>
            <a:r>
              <a:rPr kumimoji="0" lang="en-US" altLang="en-US" sz="1800" b="1" i="0" u="none" strike="noStrike" cap="none" normalizeH="0" baseline="0" dirty="0">
                <a:ln>
                  <a:noFill/>
                </a:ln>
                <a:solidFill>
                  <a:srgbClr val="FFFFFF"/>
                </a:solidFill>
                <a:effectLst/>
                <a:latin typeface="+mj-lt"/>
              </a:rPr>
              <a:t>         June 6-9, 2023         </a:t>
            </a:r>
            <a:endParaRPr kumimoji="0" lang="en-US" altLang="en-US" sz="18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2335092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7E18FD-B4F2-1C49-9E26-A5D81EDB9175}"/>
              </a:ext>
            </a:extLst>
          </p:cNvPr>
          <p:cNvSpPr txBox="1"/>
          <p:nvPr/>
        </p:nvSpPr>
        <p:spPr>
          <a:xfrm>
            <a:off x="508311" y="2735555"/>
            <a:ext cx="6692589" cy="6370975"/>
          </a:xfrm>
          <a:prstGeom prst="rect">
            <a:avLst/>
          </a:prstGeom>
          <a:noFill/>
        </p:spPr>
        <p:txBody>
          <a:bodyPr wrap="square" rtlCol="0">
            <a:spAutoFit/>
          </a:bodyPr>
          <a:lstStyle/>
          <a:p>
            <a:r>
              <a:rPr lang="en-US" sz="1200" b="1" dirty="0">
                <a:latin typeface="+mj-lt"/>
              </a:rPr>
              <a:t>Boyung Suh, PhD, </a:t>
            </a:r>
            <a:r>
              <a:rPr lang="en-US" sz="1200" dirty="0">
                <a:latin typeface="+mj-lt"/>
              </a:rPr>
              <a:t>course director,</a:t>
            </a:r>
            <a:r>
              <a:rPr lang="en-US" sz="1200" b="1" dirty="0">
                <a:latin typeface="+mj-lt"/>
              </a:rPr>
              <a:t> </a:t>
            </a:r>
            <a:r>
              <a:rPr lang="en-US" sz="1200" dirty="0">
                <a:latin typeface="+mj-lt"/>
              </a:rPr>
              <a:t>is an Assistant Professor of Medical Education at SIU School of Medicine. He earned a PhD in Learning, Leadership, and Organization Development at the University of Georgia. He is director of the Academy for Scholarship in Education and co-director of the Professional Development Pillar at the Center for Human and Organizational Potential at SIU School of Medicine. He is a member of the Educational Policy Council and Year 2, 3, and 4 Curriculum Advisory Committee.</a:t>
            </a:r>
          </a:p>
          <a:p>
            <a:endParaRPr lang="en-US" sz="1200" dirty="0">
              <a:latin typeface="+mj-lt"/>
            </a:endParaRPr>
          </a:p>
          <a:p>
            <a:r>
              <a:rPr lang="en-US" sz="1200" b="1" dirty="0">
                <a:latin typeface="+mj-lt"/>
              </a:rPr>
              <a:t>Anna Cianciolo, PhD,</a:t>
            </a:r>
            <a:r>
              <a:rPr lang="en-US" sz="1200" dirty="0">
                <a:latin typeface="+mj-lt"/>
              </a:rPr>
              <a:t> is an Associate Professor of Medical Education at SIU School of Medicine. She earned her PhD in engineering psychology at the Georgia Institute of Technology in 2001, completed a 2-year postdoc at Yale University, and joined SIU in June 2011 with 10 years’ experience in training and education research for the U.S. Army. Her research interests vary widely, including facilitator practices in small group instruction, clinical reasoning development and assessment, and educational program evaluation. Dr. Cianciolo is the Editor in Chief of </a:t>
            </a:r>
            <a:r>
              <a:rPr lang="en-US" sz="1200" i="1" dirty="0">
                <a:latin typeface="+mj-lt"/>
              </a:rPr>
              <a:t>Teaching and Learning in Medicine</a:t>
            </a:r>
            <a:r>
              <a:rPr lang="en-US" sz="1200" dirty="0">
                <a:latin typeface="+mj-lt"/>
              </a:rPr>
              <a:t>.</a:t>
            </a:r>
          </a:p>
          <a:p>
            <a:endParaRPr lang="en-US" sz="1200" dirty="0">
              <a:latin typeface="+mj-lt"/>
            </a:endParaRPr>
          </a:p>
          <a:p>
            <a:r>
              <a:rPr lang="en-US" sz="1200" b="1" dirty="0">
                <a:latin typeface="+mj-lt"/>
              </a:rPr>
              <a:t>Heeyoung Han, PhD, </a:t>
            </a:r>
            <a:r>
              <a:rPr lang="en-US" sz="1200" dirty="0">
                <a:latin typeface="+mj-lt"/>
              </a:rPr>
              <a:t>is an Associate Professor of Medical Education at SIU School of Medicine. She earned a PhD in Human Resource Education at University of Illinois at Urbana-Champaign. She serves as a deputy editor of </a:t>
            </a:r>
            <a:r>
              <a:rPr lang="en-US" sz="1200" i="1" dirty="0">
                <a:latin typeface="+mj-lt"/>
              </a:rPr>
              <a:t>Teaching and Learning in Medicine </a:t>
            </a:r>
            <a:r>
              <a:rPr lang="en-US" sz="1200" dirty="0">
                <a:latin typeface="+mj-lt"/>
              </a:rPr>
              <a:t>and an editorial board member of Human Resource Development Review and Korean Medical Education Review. She holds an elected position as the MESRE (Medical Education Scholarship Research and Evaluation) section chair of CGEA (Central Group on Educational Affairs) of AAMC (Association of American Medical Colleges).</a:t>
            </a:r>
          </a:p>
          <a:p>
            <a:endParaRPr lang="en-US" sz="1200" dirty="0">
              <a:latin typeface="+mj-lt"/>
            </a:endParaRPr>
          </a:p>
          <a:p>
            <a:r>
              <a:rPr lang="en-US" sz="1200" b="1" dirty="0">
                <a:latin typeface="+mj-lt"/>
              </a:rPr>
              <a:t>Debra Klamen, MD, MHPE, </a:t>
            </a:r>
            <a:r>
              <a:rPr lang="en-US" sz="1200" dirty="0">
                <a:latin typeface="+mj-lt"/>
              </a:rPr>
              <a:t>is a Professor and Chair of the Department of Medical Education at SIU School of Medicine. She is also the Senior Associate Dean for Education and Curriculum. She is trained as a psychiatrist and earned her MD from the University of Chicago. She completed a Masters of Health Professional Education at the University of Illinois at Chicago in 1998. Dr. Klamen has written numerous articles on medical school education, focusing on assessment and educational innovation.</a:t>
            </a:r>
          </a:p>
          <a:p>
            <a:endParaRPr lang="en-US" sz="1200" dirty="0">
              <a:latin typeface="+mj-lt"/>
            </a:endParaRPr>
          </a:p>
          <a:p>
            <a:r>
              <a:rPr lang="en-US" sz="1200" b="1" dirty="0">
                <a:latin typeface="+mj-lt"/>
              </a:rPr>
              <a:t>Shelley Tischkau, PhD, </a:t>
            </a:r>
            <a:r>
              <a:rPr lang="en-US" sz="1200" dirty="0">
                <a:latin typeface="+mj-lt"/>
              </a:rPr>
              <a:t>is a Professor and Chair of Departments of Pharmacology and Medical Microbiology, Immunology and Cell Biology (MMICB) at SIU School of Medicine. She earned a PhD in Molecular &amp; Integrative Physiology from the University of Illinois at Urbana-Champaign. She teaches in the Endocrine/Reproduction/GI unit in the medical curriculum and is Chair of the Educational Policy Council. Dr. Tischkau has a diverse background that includes teaching at the K-12, junior college, undergraduate and graduate levels. She has experience incorporating problem-based learning and team-based learning in curriculum design, faculty development and tutor training.</a:t>
            </a:r>
          </a:p>
          <a:p>
            <a:endParaRPr lang="en-US" sz="1200" dirty="0">
              <a:latin typeface="+mj-lt"/>
            </a:endParaRPr>
          </a:p>
        </p:txBody>
      </p:sp>
      <p:sp>
        <p:nvSpPr>
          <p:cNvPr id="7" name="Text Box 13">
            <a:extLst>
              <a:ext uri="{FF2B5EF4-FFF2-40B4-BE49-F238E27FC236}">
                <a16:creationId xmlns:a16="http://schemas.microsoft.com/office/drawing/2014/main" id="{30A4FF6D-D7A2-3C4C-BAD8-F8758EFF554F}"/>
              </a:ext>
            </a:extLst>
          </p:cNvPr>
          <p:cNvSpPr txBox="1">
            <a:spLocks noChangeArrowheads="1"/>
          </p:cNvSpPr>
          <p:nvPr/>
        </p:nvSpPr>
        <p:spPr bwMode="auto">
          <a:xfrm>
            <a:off x="0" y="808564"/>
            <a:ext cx="7772400" cy="1409700"/>
          </a:xfrm>
          <a:prstGeom prst="rect">
            <a:avLst/>
          </a:prstGeom>
          <a:solidFill>
            <a:srgbClr val="9437FF">
              <a:alpha val="20000"/>
            </a:srgbClr>
          </a:solidFill>
          <a:ln>
            <a:noFill/>
          </a:ln>
          <a:effectLst/>
        </p:spPr>
        <p:txBody>
          <a:bodyPr vert="horz" wrap="square" lIns="0" tIns="0" rIns="0" bIns="18288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00000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u="none" strike="noStrike" cap="none" normalizeH="0" dirty="0">
                <a:ln>
                  <a:noFill/>
                </a:ln>
                <a:solidFill>
                  <a:schemeClr val="bg1">
                    <a:lumMod val="65000"/>
                  </a:schemeClr>
                </a:solidFill>
                <a:effectLst/>
              </a:rPr>
              <a:t>The Facilitation and Evaluation of PBL</a:t>
            </a:r>
          </a:p>
          <a:p>
            <a:pPr algn="ctr" eaLnBrk="0" fontAlgn="base" hangingPunct="0">
              <a:spcBef>
                <a:spcPct val="0"/>
              </a:spcBef>
              <a:spcAft>
                <a:spcPct val="0"/>
              </a:spcAft>
            </a:pPr>
            <a:r>
              <a:rPr lang="en-US" altLang="en-US" sz="3200" b="1" i="1" dirty="0"/>
              <a:t>MEET THE INSTRUCTORS</a:t>
            </a:r>
          </a:p>
        </p:txBody>
      </p:sp>
      <p:pic>
        <p:nvPicPr>
          <p:cNvPr id="4" name="Picture 18" descr="SIU-Logo-Med-V-CMYK">
            <a:extLst>
              <a:ext uri="{FF2B5EF4-FFF2-40B4-BE49-F238E27FC236}">
                <a16:creationId xmlns:a16="http://schemas.microsoft.com/office/drawing/2014/main" id="{4FA6C147-F46D-F814-22D0-D93709F78B6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9679" y="178636"/>
            <a:ext cx="991425" cy="4809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EDEDE"/>
                  </a:outerShdw>
                </a:effectLst>
              </a14:hiddenEffects>
            </a:ext>
          </a:extLst>
        </p:spPr>
      </p:pic>
      <p:sp>
        <p:nvSpPr>
          <p:cNvPr id="5" name="Text Box 3">
            <a:extLst>
              <a:ext uri="{FF2B5EF4-FFF2-40B4-BE49-F238E27FC236}">
                <a16:creationId xmlns:a16="http://schemas.microsoft.com/office/drawing/2014/main" id="{39C2EF5B-6398-53E3-556E-4989236DF235}"/>
              </a:ext>
            </a:extLst>
          </p:cNvPr>
          <p:cNvSpPr txBox="1">
            <a:spLocks noChangeArrowheads="1"/>
          </p:cNvSpPr>
          <p:nvPr/>
        </p:nvSpPr>
        <p:spPr bwMode="auto">
          <a:xfrm>
            <a:off x="0" y="9636125"/>
            <a:ext cx="7772400" cy="422275"/>
          </a:xfrm>
          <a:prstGeom prst="rect">
            <a:avLst/>
          </a:prstGeom>
          <a:solidFill>
            <a:schemeClr val="bg1">
              <a:lumMod val="65000"/>
            </a:schemeClr>
          </a:solidFill>
          <a:ln>
            <a:noFill/>
          </a:ln>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mj-lt"/>
              </a:rPr>
              <a:t> SIU School of Medicine         </a:t>
            </a:r>
            <a:r>
              <a:rPr kumimoji="0" lang="en-US" altLang="en-US" sz="1800" b="1" i="0" u="none" strike="noStrike" cap="none" normalizeH="0" baseline="0" noProof="1">
                <a:ln>
                  <a:noFill/>
                </a:ln>
                <a:solidFill>
                  <a:srgbClr val="FFFFFF"/>
                </a:solidFill>
                <a:effectLst/>
                <a:latin typeface="+mj-lt"/>
              </a:rPr>
              <a:t>│</a:t>
            </a:r>
            <a:r>
              <a:rPr kumimoji="0" lang="en-US" altLang="en-US" sz="1800" b="1" i="0" u="none" strike="noStrike" cap="none" normalizeH="0" baseline="0" dirty="0">
                <a:ln>
                  <a:noFill/>
                </a:ln>
                <a:solidFill>
                  <a:srgbClr val="FFFFFF"/>
                </a:solidFill>
                <a:effectLst/>
                <a:latin typeface="+mj-lt"/>
              </a:rPr>
              <a:t>         Springfield, IL         </a:t>
            </a:r>
            <a:r>
              <a:rPr kumimoji="0" lang="en-US" altLang="en-US" sz="1800" b="1" i="0" u="none" strike="noStrike" cap="none" normalizeH="0" baseline="0" noProof="1">
                <a:ln>
                  <a:noFill/>
                </a:ln>
                <a:solidFill>
                  <a:srgbClr val="FFFFFF"/>
                </a:solidFill>
                <a:effectLst/>
                <a:latin typeface="+mj-lt"/>
              </a:rPr>
              <a:t>│</a:t>
            </a:r>
            <a:r>
              <a:rPr kumimoji="0" lang="en-US" altLang="en-US" sz="1800" b="1" i="0" u="none" strike="noStrike" cap="none" normalizeH="0" baseline="0" dirty="0">
                <a:ln>
                  <a:noFill/>
                </a:ln>
                <a:solidFill>
                  <a:srgbClr val="FFFFFF"/>
                </a:solidFill>
                <a:effectLst/>
                <a:latin typeface="+mj-lt"/>
              </a:rPr>
              <a:t>         June 6-9, 2023         </a:t>
            </a:r>
            <a:endParaRPr kumimoji="0" lang="en-US" altLang="en-US" sz="18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1703604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21298" y="2387600"/>
            <a:ext cx="3657600" cy="70226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EDEDE"/>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lang="en-US" altLang="ko-KR" sz="1200" b="1" dirty="0">
                <a:solidFill>
                  <a:srgbClr val="000000"/>
                </a:solidFill>
                <a:latin typeface="+mj-lt"/>
              </a:rPr>
              <a:t>PBL Workshop Registration:</a:t>
            </a:r>
          </a:p>
          <a:p>
            <a:pPr eaLnBrk="0" fontAlgn="base" hangingPunct="0">
              <a:spcBef>
                <a:spcPct val="0"/>
              </a:spcBef>
              <a:spcAft>
                <a:spcPct val="0"/>
              </a:spcAft>
            </a:pPr>
            <a:r>
              <a:rPr lang="en-US" sz="1200" dirty="0">
                <a:latin typeface="+mj-lt"/>
                <a:hlinkClick r:id="rId2"/>
              </a:rPr>
              <a:t>Register here</a:t>
            </a:r>
            <a:r>
              <a:rPr lang="en-US" sz="1200" dirty="0">
                <a:latin typeface="+mj-lt"/>
              </a:rPr>
              <a:t> or visit </a:t>
            </a:r>
            <a:r>
              <a:rPr lang="en-US" sz="1200" u="sng" dirty="0">
                <a:latin typeface="+mj-lt"/>
                <a:hlinkClick r:id="rId3"/>
              </a:rPr>
              <a:t>http://www.siumed.edu/cpd</a:t>
            </a:r>
            <a:r>
              <a:rPr lang="en-US" sz="1200" dirty="0">
                <a:latin typeface="+mj-lt"/>
              </a:rPr>
              <a:t>  (In the drop-down under ‘Learners’, click on ‘Conferences’)</a:t>
            </a:r>
          </a:p>
          <a:p>
            <a:pPr eaLnBrk="0" fontAlgn="base" hangingPunct="0">
              <a:spcBef>
                <a:spcPct val="0"/>
              </a:spcBef>
              <a:spcAft>
                <a:spcPct val="0"/>
              </a:spcAft>
            </a:pPr>
            <a:endParaRPr lang="en-US" sz="1200" dirty="0">
              <a:latin typeface="+mj-lt"/>
            </a:endParaRPr>
          </a:p>
          <a:p>
            <a:pPr eaLnBrk="0" fontAlgn="base" hangingPunct="0">
              <a:spcBef>
                <a:spcPct val="0"/>
              </a:spcBef>
              <a:spcAft>
                <a:spcPct val="0"/>
              </a:spcAft>
            </a:pPr>
            <a:r>
              <a:rPr lang="en-US" altLang="ko-KR" sz="1200" b="1" dirty="0">
                <a:solidFill>
                  <a:srgbClr val="000000"/>
                </a:solidFill>
                <a:latin typeface="+mj-lt"/>
              </a:rPr>
              <a:t>R</a:t>
            </a:r>
            <a:r>
              <a:rPr lang="en-US" altLang="en-US" sz="1200" b="1" dirty="0">
                <a:solidFill>
                  <a:srgbClr val="000000"/>
                </a:solidFill>
                <a:latin typeface="+mj-lt"/>
              </a:rPr>
              <a:t>egistration Fee: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solidFill>
                  <a:srgbClr val="000000"/>
                </a:solidFill>
                <a:latin typeface="+mj-lt"/>
              </a:rPr>
              <a:t>$950 (by April 28), which includes registration</a:t>
            </a:r>
            <a:r>
              <a:rPr lang="en-US" altLang="en-US" sz="1200" dirty="0">
                <a:latin typeface="+mj-lt"/>
              </a:rPr>
              <a:t>, continental breakfasts and lunches, learning materials, and CME credit processing.</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solidFill>
                  <a:srgbClr val="000000"/>
                </a:solidFill>
                <a:latin typeface="+mj-lt"/>
              </a:rPr>
              <a:t>$1,200 (after April 28)</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solidFill>
                  <a:srgbClr val="000000"/>
                </a:solidFill>
                <a:latin typeface="+mj-lt"/>
              </a:rPr>
              <a:t>Registration Deadline: May 31, 2023, at 11:59 pm</a:t>
            </a:r>
          </a:p>
          <a:p>
            <a:r>
              <a:rPr lang="en-US" sz="1200" dirty="0">
                <a:latin typeface="+mj-lt"/>
              </a:rPr>
              <a:t> </a:t>
            </a:r>
          </a:p>
          <a:p>
            <a:pPr lvl="0" eaLnBrk="0" fontAlgn="base" hangingPunct="0">
              <a:spcBef>
                <a:spcPct val="0"/>
              </a:spcBef>
              <a:spcAft>
                <a:spcPct val="0"/>
              </a:spcAft>
            </a:pPr>
            <a:r>
              <a:rPr lang="en-US" altLang="en-US" sz="1200" b="1" dirty="0">
                <a:solidFill>
                  <a:srgbClr val="000000"/>
                </a:solidFill>
                <a:latin typeface="+mj-lt"/>
              </a:rPr>
              <a:t>Cancellation Policy:</a:t>
            </a:r>
          </a:p>
          <a:p>
            <a:pPr lvl="0" eaLnBrk="0" fontAlgn="base" hangingPunct="0">
              <a:spcBef>
                <a:spcPct val="0"/>
              </a:spcBef>
              <a:spcAft>
                <a:spcPct val="0"/>
              </a:spcAft>
            </a:pPr>
            <a:r>
              <a:rPr lang="en-US" altLang="en-US" sz="1200" dirty="0">
                <a:solidFill>
                  <a:srgbClr val="000000"/>
                </a:solidFill>
                <a:latin typeface="+mj-lt"/>
              </a:rPr>
              <a:t>For cancellations on or before May 31, 2023, a refund, less $50.00 administration fee will be given. No refunds will be given after May 31, 2023. After May 31, 2023, only substitutions are allowed. Should the workshop be canceled by SIU School of Medicine, the School of Medicine assumes no financial responsibility beyond the registration fee. </a:t>
            </a:r>
          </a:p>
          <a:p>
            <a:pPr lvl="0" eaLnBrk="0" fontAlgn="base" hangingPunct="0">
              <a:spcBef>
                <a:spcPct val="0"/>
              </a:spcBef>
              <a:spcAft>
                <a:spcPct val="0"/>
              </a:spcAft>
            </a:pPr>
            <a:endParaRPr lang="en-US" altLang="en-US" sz="1200" dirty="0">
              <a:solidFill>
                <a:srgbClr val="000000"/>
              </a:solidFill>
              <a:latin typeface="+mj-lt"/>
            </a:endParaRPr>
          </a:p>
          <a:p>
            <a:pPr lvl="0" eaLnBrk="0" fontAlgn="base" hangingPunct="0">
              <a:spcBef>
                <a:spcPct val="0"/>
              </a:spcBef>
              <a:spcAft>
                <a:spcPct val="0"/>
              </a:spcAft>
            </a:pPr>
            <a:r>
              <a:rPr lang="en-US" altLang="en-US" sz="1200" b="1" dirty="0">
                <a:solidFill>
                  <a:srgbClr val="000000"/>
                </a:solidFill>
                <a:latin typeface="+mj-lt"/>
              </a:rPr>
              <a:t>A minimum class size of 6 must be reached by May 5 or the workshop may be cancelled. Registrations will be taken up to the date of the workshop based on space availability. </a:t>
            </a:r>
          </a:p>
          <a:p>
            <a:pPr lvl="0" eaLnBrk="0" fontAlgn="base" hangingPunct="0">
              <a:spcBef>
                <a:spcPct val="0"/>
              </a:spcBef>
              <a:spcAft>
                <a:spcPct val="0"/>
              </a:spcAft>
            </a:pPr>
            <a:endParaRPr lang="en-US" altLang="en-US" sz="1200" b="1" dirty="0">
              <a:solidFill>
                <a:srgbClr val="000000"/>
              </a:solidFill>
              <a:latin typeface="+mj-lt"/>
            </a:endParaRPr>
          </a:p>
          <a:p>
            <a:pPr lvl="0" eaLnBrk="0" fontAlgn="base" hangingPunct="0">
              <a:spcBef>
                <a:spcPct val="0"/>
              </a:spcBef>
              <a:spcAft>
                <a:spcPct val="0"/>
              </a:spcAft>
            </a:pPr>
            <a:r>
              <a:rPr lang="en-US" altLang="en-US" sz="1200" b="1" dirty="0">
                <a:solidFill>
                  <a:srgbClr val="000000"/>
                </a:solidFill>
                <a:latin typeface="+mj-lt"/>
              </a:rPr>
              <a:t>SIU’s PBL resources:</a:t>
            </a:r>
          </a:p>
          <a:p>
            <a:pPr eaLnBrk="0" fontAlgn="base" hangingPunct="0">
              <a:spcBef>
                <a:spcPct val="0"/>
              </a:spcBef>
              <a:spcAft>
                <a:spcPct val="0"/>
              </a:spcAft>
            </a:pPr>
            <a:r>
              <a:rPr lang="en-US" altLang="en-US" sz="1200" dirty="0">
                <a:solidFill>
                  <a:srgbClr val="000000"/>
                </a:solidFill>
                <a:latin typeface="+mj-lt"/>
              </a:rPr>
              <a:t>SIU SOM guides you to various PBL resources (</a:t>
            </a:r>
            <a:r>
              <a:rPr lang="en-US" altLang="en-US" sz="1200" dirty="0">
                <a:solidFill>
                  <a:srgbClr val="000000"/>
                </a:solidFill>
                <a:latin typeface="+mj-lt"/>
                <a:hlinkClick r:id="rId4"/>
              </a:rPr>
              <a:t>link</a:t>
            </a:r>
            <a:r>
              <a:rPr lang="en-US" altLang="en-US" sz="1200" dirty="0">
                <a:solidFill>
                  <a:srgbClr val="000000"/>
                </a:solidFill>
                <a:latin typeface="+mj-lt"/>
              </a:rPr>
              <a:t>). Books written by the author of PBL, Hoard Barrows, MD, are available on Amazon (</a:t>
            </a:r>
            <a:r>
              <a:rPr lang="en-US" altLang="en-US" sz="1200" dirty="0">
                <a:solidFill>
                  <a:srgbClr val="000000"/>
                </a:solidFill>
                <a:latin typeface="+mj-lt"/>
                <a:hlinkClick r:id="rId5"/>
              </a:rPr>
              <a:t>link</a:t>
            </a:r>
            <a:r>
              <a:rPr lang="en-US" altLang="en-US" sz="1200" dirty="0">
                <a:solidFill>
                  <a:srgbClr val="000000"/>
                </a:solidFill>
                <a:latin typeface="+mj-lt"/>
              </a:rPr>
              <a:t>). To purchase PBL cases or Electronic PBL Modules (</a:t>
            </a:r>
            <a:r>
              <a:rPr lang="en-US" altLang="en-US" sz="1200" dirty="0" err="1">
                <a:solidFill>
                  <a:srgbClr val="000000"/>
                </a:solidFill>
                <a:latin typeface="+mj-lt"/>
              </a:rPr>
              <a:t>ePBLM</a:t>
            </a:r>
            <a:r>
              <a:rPr lang="en-US" altLang="en-US" sz="1200" dirty="0">
                <a:solidFill>
                  <a:srgbClr val="000000"/>
                </a:solidFill>
                <a:latin typeface="+mj-lt"/>
              </a:rPr>
              <a:t>) system, please contact Crystal Bright (</a:t>
            </a:r>
            <a:r>
              <a:rPr lang="en-US" altLang="en-US" sz="1200" b="1" dirty="0">
                <a:solidFill>
                  <a:srgbClr val="000000"/>
                </a:solidFill>
                <a:latin typeface="+mj-lt"/>
                <a:hlinkClick r:id="rId6"/>
              </a:rPr>
              <a:t>cbright68@siumed.edu</a:t>
            </a:r>
            <a:r>
              <a:rPr lang="en-US" altLang="en-US" sz="1200" dirty="0">
                <a:solidFill>
                  <a:srgbClr val="000000"/>
                </a:solidFill>
                <a:latin typeface="+mj-lt"/>
              </a:rPr>
              <a:t>).   </a:t>
            </a:r>
          </a:p>
          <a:p>
            <a:pPr lvl="0" eaLnBrk="0" fontAlgn="base" hangingPunct="0">
              <a:spcBef>
                <a:spcPct val="0"/>
              </a:spcBef>
              <a:spcAft>
                <a:spcPct val="0"/>
              </a:spcAft>
            </a:pPr>
            <a:r>
              <a:rPr lang="en-US" altLang="en-US" sz="1200" dirty="0">
                <a:solidFill>
                  <a:srgbClr val="000000"/>
                </a:solidFill>
                <a:latin typeface="+mj-lt"/>
              </a:rPr>
              <a:t> </a:t>
            </a:r>
          </a:p>
          <a:p>
            <a:pPr lvl="0" eaLnBrk="0" fontAlgn="base" hangingPunct="0">
              <a:spcBef>
                <a:spcPct val="0"/>
              </a:spcBef>
              <a:spcAft>
                <a:spcPct val="0"/>
              </a:spcAft>
            </a:pPr>
            <a:r>
              <a:rPr lang="en-US" altLang="en-US" sz="1200" b="1" dirty="0">
                <a:solidFill>
                  <a:srgbClr val="000000"/>
                </a:solidFill>
                <a:latin typeface="+mj-lt"/>
              </a:rPr>
              <a:t>Request for Additional On-Site or Virtual PBL Consultations or Presentations:</a:t>
            </a:r>
          </a:p>
          <a:p>
            <a:pPr eaLnBrk="0" fontAlgn="base" hangingPunct="0">
              <a:spcBef>
                <a:spcPct val="0"/>
              </a:spcBef>
              <a:spcAft>
                <a:spcPct val="0"/>
              </a:spcAft>
            </a:pPr>
            <a:r>
              <a:rPr lang="en-US" altLang="en-US" sz="1200" dirty="0">
                <a:solidFill>
                  <a:srgbClr val="000000"/>
                </a:solidFill>
                <a:latin typeface="+mj-lt"/>
              </a:rPr>
              <a:t>PBL workshop instructors, </a:t>
            </a:r>
            <a:r>
              <a:rPr lang="en-US" altLang="en-US" sz="1200" dirty="0">
                <a:latin typeface="+mj-lt"/>
              </a:rPr>
              <a:t>individually or as a group, </a:t>
            </a:r>
            <a:r>
              <a:rPr lang="en-US" altLang="en-US" sz="1200" dirty="0">
                <a:solidFill>
                  <a:srgbClr val="000000"/>
                </a:solidFill>
                <a:latin typeface="+mj-lt"/>
              </a:rPr>
              <a:t>may be available for consultations, workshops and support in problem-based learning. Please contact Boyung Suh, PhD, the Director of the Academy for Scholarship in Education for more information (</a:t>
            </a:r>
            <a:r>
              <a:rPr lang="en-US" altLang="en-US" sz="1200" dirty="0">
                <a:solidFill>
                  <a:srgbClr val="000000"/>
                </a:solidFill>
                <a:latin typeface="+mj-lt"/>
                <a:hlinkClick r:id="rId7"/>
              </a:rPr>
              <a:t>bsuh46@siumed.edu</a:t>
            </a:r>
            <a:r>
              <a:rPr lang="en-US" altLang="en-US" sz="1200" dirty="0">
                <a:solidFill>
                  <a:srgbClr val="000000"/>
                </a:solidFill>
                <a:latin typeface="+mj-lt"/>
              </a:rPr>
              <a:t>).</a:t>
            </a:r>
          </a:p>
        </p:txBody>
      </p:sp>
      <p:sp>
        <p:nvSpPr>
          <p:cNvPr id="9" name="Text Box 13">
            <a:extLst>
              <a:ext uri="{FF2B5EF4-FFF2-40B4-BE49-F238E27FC236}">
                <a16:creationId xmlns:a16="http://schemas.microsoft.com/office/drawing/2014/main" id="{DBB2F69D-AA69-EA45-8110-0453802DBD6D}"/>
              </a:ext>
            </a:extLst>
          </p:cNvPr>
          <p:cNvSpPr txBox="1">
            <a:spLocks noChangeArrowheads="1"/>
          </p:cNvSpPr>
          <p:nvPr/>
        </p:nvSpPr>
        <p:spPr bwMode="auto">
          <a:xfrm>
            <a:off x="0" y="800100"/>
            <a:ext cx="7772400" cy="1409700"/>
          </a:xfrm>
          <a:prstGeom prst="rect">
            <a:avLst/>
          </a:prstGeom>
          <a:solidFill>
            <a:srgbClr val="9437FF">
              <a:alpha val="20000"/>
            </a:srgbClr>
          </a:solidFill>
          <a:ln>
            <a:noFill/>
          </a:ln>
          <a:effectLst/>
        </p:spPr>
        <p:txBody>
          <a:bodyPr vert="horz" wrap="square" lIns="0" tIns="0" rIns="0" bIns="18288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00000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u="none" strike="noStrike" cap="none" normalizeH="0" dirty="0">
                <a:ln>
                  <a:noFill/>
                </a:ln>
                <a:solidFill>
                  <a:schemeClr val="bg1">
                    <a:lumMod val="65000"/>
                  </a:schemeClr>
                </a:solidFill>
                <a:effectLst/>
              </a:rPr>
              <a:t>The Facilitation and Evaluation of PBL</a:t>
            </a:r>
          </a:p>
          <a:p>
            <a:pPr algn="ctr" eaLnBrk="0" fontAlgn="base" hangingPunct="0">
              <a:spcBef>
                <a:spcPct val="0"/>
              </a:spcBef>
              <a:spcAft>
                <a:spcPct val="0"/>
              </a:spcAft>
            </a:pPr>
            <a:r>
              <a:rPr lang="en-US" altLang="en-US" sz="3200" b="1" i="1" dirty="0"/>
              <a:t>Registration &amp; Hotel Accommodations</a:t>
            </a:r>
          </a:p>
        </p:txBody>
      </p:sp>
      <p:sp>
        <p:nvSpPr>
          <p:cNvPr id="4" name="Text Box 3">
            <a:extLst>
              <a:ext uri="{FF2B5EF4-FFF2-40B4-BE49-F238E27FC236}">
                <a16:creationId xmlns:a16="http://schemas.microsoft.com/office/drawing/2014/main" id="{D7EEB4A2-26B1-42CD-1D6E-620B9C4F3523}"/>
              </a:ext>
            </a:extLst>
          </p:cNvPr>
          <p:cNvSpPr txBox="1">
            <a:spLocks noChangeArrowheads="1"/>
          </p:cNvSpPr>
          <p:nvPr/>
        </p:nvSpPr>
        <p:spPr bwMode="auto">
          <a:xfrm>
            <a:off x="3993504" y="2387600"/>
            <a:ext cx="3657600" cy="70226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EDEDE"/>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lang="en-US" altLang="ko-KR" sz="1200" b="1" dirty="0">
                <a:solidFill>
                  <a:srgbClr val="000000"/>
                </a:solidFill>
                <a:latin typeface="+mj-lt"/>
              </a:rPr>
              <a:t>Hotel Accommodations:</a:t>
            </a:r>
          </a:p>
          <a:p>
            <a:endParaRPr lang="en-US" sz="1200" dirty="0">
              <a:latin typeface="+mj-lt"/>
            </a:endParaRPr>
          </a:p>
          <a:p>
            <a:r>
              <a:rPr lang="en-US" sz="1200" dirty="0">
                <a:latin typeface="+mj-lt"/>
              </a:rPr>
              <a:t>SIU has reserved a block of rooms with a standard room rate: </a:t>
            </a:r>
            <a:r>
              <a:rPr lang="en-US" sz="1200" b="1" dirty="0">
                <a:latin typeface="+mj-lt"/>
              </a:rPr>
              <a:t>$119 (single or double occupancy) per night + tax </a:t>
            </a:r>
            <a:r>
              <a:rPr lang="en-US" sz="1200" dirty="0">
                <a:latin typeface="+mj-lt"/>
              </a:rPr>
              <a:t>at:</a:t>
            </a:r>
          </a:p>
          <a:p>
            <a:endParaRPr lang="en-US" sz="1200" dirty="0">
              <a:latin typeface="+mj-lt"/>
            </a:endParaRPr>
          </a:p>
          <a:p>
            <a:r>
              <a:rPr lang="en-US" sz="1200" dirty="0">
                <a:latin typeface="+mj-lt"/>
              </a:rPr>
              <a:t>President Abraham Lincoln Hotel Springfield,</a:t>
            </a:r>
          </a:p>
          <a:p>
            <a:r>
              <a:rPr lang="en-US" sz="1200" dirty="0">
                <a:latin typeface="+mj-lt"/>
              </a:rPr>
              <a:t>A Doubletree by Hilton Hotel</a:t>
            </a:r>
          </a:p>
          <a:p>
            <a:r>
              <a:rPr lang="en-US" sz="1200" dirty="0">
                <a:latin typeface="+mj-lt"/>
              </a:rPr>
              <a:t>701 E. Adams Street</a:t>
            </a:r>
          </a:p>
          <a:p>
            <a:r>
              <a:rPr lang="en-US" sz="1200" dirty="0">
                <a:latin typeface="+mj-lt"/>
              </a:rPr>
              <a:t>Springfield, IL 62701</a:t>
            </a:r>
          </a:p>
          <a:p>
            <a:r>
              <a:rPr lang="en-US" sz="1200" dirty="0">
                <a:latin typeface="+mj-lt"/>
              </a:rPr>
              <a:t>Phone: (217) 544-8800 or (866) 788-1860</a:t>
            </a:r>
          </a:p>
          <a:p>
            <a:endParaRPr lang="en-US" sz="1200" dirty="0">
              <a:latin typeface="+mj-lt"/>
            </a:endParaRPr>
          </a:p>
          <a:p>
            <a:r>
              <a:rPr lang="en-US" sz="1200" b="1" dirty="0">
                <a:latin typeface="+mj-lt"/>
              </a:rPr>
              <a:t>Room requests must be received prior to May 15, 2023</a:t>
            </a:r>
          </a:p>
          <a:p>
            <a:r>
              <a:rPr lang="en-US" sz="1200" b="1" dirty="0">
                <a:latin typeface="+mj-lt"/>
              </a:rPr>
              <a:t>To book your room please use the following link.</a:t>
            </a:r>
          </a:p>
          <a:p>
            <a:r>
              <a:rPr lang="en-US" sz="1000" u="sng">
                <a:hlinkClick r:id="rId8"/>
              </a:rPr>
              <a:t>https</a:t>
            </a:r>
            <a:r>
              <a:rPr lang="en-US" sz="1000" u="sng" dirty="0">
                <a:hlinkClick r:id="rId8"/>
              </a:rPr>
              <a:t>://www.hilton.com/en/attend-my-event/siucontinuingmedicaledpblworkshop/</a:t>
            </a:r>
            <a:r>
              <a:rPr lang="en-US" sz="1000" dirty="0"/>
              <a:t> </a:t>
            </a:r>
          </a:p>
          <a:p>
            <a:endParaRPr lang="en-US" sz="1000" dirty="0">
              <a:latin typeface="+mj-lt"/>
            </a:endParaRPr>
          </a:p>
          <a:p>
            <a:r>
              <a:rPr lang="en-US" sz="1200" dirty="0">
                <a:latin typeface="+mj-lt"/>
              </a:rPr>
              <a:t>GUARANTEE/NO-SHOW POLICY: All reservations must be accompanied by a first night room deposit or guaranteed with a major credit card. The hotel will not hold any reservations unless secured by one of the above methods. Cancellations must be made 48 hours prior to arrival, by 4 pm two days prior to arrival. If any reservation fails to check-in, he/she will be charged one night’s room rate as a no-show fee.</a:t>
            </a:r>
          </a:p>
          <a:p>
            <a:endParaRPr lang="en-US" sz="1200" dirty="0">
              <a:latin typeface="+mj-lt"/>
            </a:endParaRPr>
          </a:p>
          <a:p>
            <a:r>
              <a:rPr lang="en-US" sz="1200" b="1" dirty="0">
                <a:latin typeface="+mj-lt"/>
              </a:rPr>
              <a:t>Acquiring a Parking Permit at SIU SOM:</a:t>
            </a:r>
          </a:p>
          <a:p>
            <a:r>
              <a:rPr lang="en-US" sz="1200" dirty="0">
                <a:latin typeface="+mj-lt"/>
              </a:rPr>
              <a:t>If you will drive to campus, you will need a parking permit. This permit will be free, but you will need to contact Crystal Bright </a:t>
            </a:r>
            <a:r>
              <a:rPr lang="en-US" altLang="en-US" sz="1200" dirty="0">
                <a:solidFill>
                  <a:srgbClr val="000000"/>
                </a:solidFill>
                <a:latin typeface="+mj-lt"/>
              </a:rPr>
              <a:t>(</a:t>
            </a:r>
            <a:r>
              <a:rPr lang="en-US" altLang="en-US" sz="1200" b="1" dirty="0">
                <a:solidFill>
                  <a:srgbClr val="000000"/>
                </a:solidFill>
                <a:latin typeface="+mj-lt"/>
                <a:hlinkClick r:id="rId6"/>
              </a:rPr>
              <a:t>cbright68@siumed.edu</a:t>
            </a:r>
            <a:r>
              <a:rPr lang="en-US" altLang="en-US" sz="1200" dirty="0">
                <a:solidFill>
                  <a:srgbClr val="000000"/>
                </a:solidFill>
                <a:latin typeface="+mj-lt"/>
              </a:rPr>
              <a:t>) </a:t>
            </a:r>
            <a:r>
              <a:rPr lang="en-US" altLang="en-US" sz="1200" dirty="0">
                <a:latin typeface="+mj-lt"/>
              </a:rPr>
              <a:t>in advance </a:t>
            </a:r>
            <a:r>
              <a:rPr lang="en-US" sz="1200" dirty="0">
                <a:latin typeface="+mj-lt"/>
              </a:rPr>
              <a:t>to receive parking directions and to obtain the permit.</a:t>
            </a:r>
          </a:p>
          <a:p>
            <a:endParaRPr lang="en-US" sz="1200" dirty="0">
              <a:highlight>
                <a:srgbClr val="FFFF00"/>
              </a:highlight>
              <a:latin typeface="+mj-lt"/>
            </a:endParaRPr>
          </a:p>
          <a:p>
            <a:pPr eaLnBrk="0" fontAlgn="base" hangingPunct="0">
              <a:spcBef>
                <a:spcPct val="0"/>
              </a:spcBef>
              <a:spcAft>
                <a:spcPct val="0"/>
              </a:spcAft>
            </a:pPr>
            <a:endParaRPr lang="en-US" altLang="ko-KR" sz="1200" dirty="0">
              <a:solidFill>
                <a:srgbClr val="000000"/>
              </a:solidFill>
              <a:latin typeface="+mj-lt"/>
            </a:endParaRPr>
          </a:p>
        </p:txBody>
      </p:sp>
      <p:pic>
        <p:nvPicPr>
          <p:cNvPr id="6" name="Picture 18" descr="SIU-Logo-Med-V-CMYK">
            <a:extLst>
              <a:ext uri="{FF2B5EF4-FFF2-40B4-BE49-F238E27FC236}">
                <a16:creationId xmlns:a16="http://schemas.microsoft.com/office/drawing/2014/main" id="{7F2950EF-927F-7EE6-9800-1474D3E1DD9A}"/>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659679" y="178636"/>
            <a:ext cx="991425" cy="4809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EDEDE"/>
                  </a:outerShdw>
                </a:effectLst>
              </a14:hiddenEffects>
            </a:ext>
          </a:extLst>
        </p:spPr>
      </p:pic>
      <p:sp>
        <p:nvSpPr>
          <p:cNvPr id="5" name="Text Box 3">
            <a:extLst>
              <a:ext uri="{FF2B5EF4-FFF2-40B4-BE49-F238E27FC236}">
                <a16:creationId xmlns:a16="http://schemas.microsoft.com/office/drawing/2014/main" id="{0BB6223D-CCD4-4636-4550-5760D82D8C8D}"/>
              </a:ext>
            </a:extLst>
          </p:cNvPr>
          <p:cNvSpPr txBox="1">
            <a:spLocks noChangeArrowheads="1"/>
          </p:cNvSpPr>
          <p:nvPr/>
        </p:nvSpPr>
        <p:spPr bwMode="auto">
          <a:xfrm>
            <a:off x="0" y="9636125"/>
            <a:ext cx="7772400" cy="422275"/>
          </a:xfrm>
          <a:prstGeom prst="rect">
            <a:avLst/>
          </a:prstGeom>
          <a:solidFill>
            <a:schemeClr val="bg1">
              <a:lumMod val="65000"/>
            </a:schemeClr>
          </a:solidFill>
          <a:ln>
            <a:noFill/>
          </a:ln>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mj-lt"/>
              </a:rPr>
              <a:t> SIU School of Medicine         </a:t>
            </a:r>
            <a:r>
              <a:rPr kumimoji="0" lang="en-US" altLang="en-US" sz="1800" b="1" i="0" u="none" strike="noStrike" cap="none" normalizeH="0" baseline="0" noProof="1">
                <a:ln>
                  <a:noFill/>
                </a:ln>
                <a:solidFill>
                  <a:srgbClr val="FFFFFF"/>
                </a:solidFill>
                <a:effectLst/>
                <a:latin typeface="+mj-lt"/>
              </a:rPr>
              <a:t>│</a:t>
            </a:r>
            <a:r>
              <a:rPr kumimoji="0" lang="en-US" altLang="en-US" sz="1800" b="1" i="0" u="none" strike="noStrike" cap="none" normalizeH="0" baseline="0" dirty="0">
                <a:ln>
                  <a:noFill/>
                </a:ln>
                <a:solidFill>
                  <a:srgbClr val="FFFFFF"/>
                </a:solidFill>
                <a:effectLst/>
                <a:latin typeface="+mj-lt"/>
              </a:rPr>
              <a:t>         Springfield, IL         </a:t>
            </a:r>
            <a:r>
              <a:rPr kumimoji="0" lang="en-US" altLang="en-US" sz="1800" b="1" i="0" u="none" strike="noStrike" cap="none" normalizeH="0" baseline="0" noProof="1">
                <a:ln>
                  <a:noFill/>
                </a:ln>
                <a:solidFill>
                  <a:srgbClr val="FFFFFF"/>
                </a:solidFill>
                <a:effectLst/>
                <a:latin typeface="+mj-lt"/>
              </a:rPr>
              <a:t>│</a:t>
            </a:r>
            <a:r>
              <a:rPr kumimoji="0" lang="en-US" altLang="en-US" sz="1800" b="1" i="0" u="none" strike="noStrike" cap="none" normalizeH="0" baseline="0" dirty="0">
                <a:ln>
                  <a:noFill/>
                </a:ln>
                <a:solidFill>
                  <a:srgbClr val="FFFFFF"/>
                </a:solidFill>
                <a:effectLst/>
                <a:latin typeface="+mj-lt"/>
              </a:rPr>
              <a:t>         June 6-9, 2023         </a:t>
            </a:r>
            <a:endParaRPr kumimoji="0" lang="en-US" altLang="en-US" sz="18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18599201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6569</TotalTime>
  <Words>2036</Words>
  <Application>Microsoft Office PowerPoint</Application>
  <PresentationFormat>Custom</PresentationFormat>
  <Paragraphs>141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맑은 고딕</vt:lpstr>
      <vt:lpstr>Arial</vt:lpstr>
      <vt:lpstr>Calibri</vt:lpstr>
      <vt:lpstr>Calibri Light</vt:lpstr>
      <vt:lpstr>Symbol</vt:lpstr>
      <vt:lpstr>Office Theme</vt:lpstr>
      <vt:lpstr>PowerPoint Presentation</vt:lpstr>
      <vt:lpstr>PowerPoint Presentation</vt:lpstr>
      <vt:lpstr>PowerPoint Presentation</vt:lpstr>
      <vt:lpstr>PowerPoint Presentation</vt:lpstr>
    </vt:vector>
  </TitlesOfParts>
  <Company>SIU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Wilson</dc:creator>
  <cp:lastModifiedBy>Crystal Bright</cp:lastModifiedBy>
  <cp:revision>122</cp:revision>
  <cp:lastPrinted>2022-03-01T15:17:11Z</cp:lastPrinted>
  <dcterms:created xsi:type="dcterms:W3CDTF">2019-12-06T21:18:04Z</dcterms:created>
  <dcterms:modified xsi:type="dcterms:W3CDTF">2023-02-17T16:51:25Z</dcterms:modified>
</cp:coreProperties>
</file>